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6" r:id="rId2"/>
    <p:sldId id="257" r:id="rId3"/>
    <p:sldId id="311" r:id="rId4"/>
    <p:sldId id="266" r:id="rId5"/>
    <p:sldId id="307" r:id="rId6"/>
    <p:sldId id="308" r:id="rId7"/>
    <p:sldId id="309" r:id="rId8"/>
    <p:sldId id="267" r:id="rId9"/>
    <p:sldId id="271" r:id="rId10"/>
    <p:sldId id="295" r:id="rId11"/>
    <p:sldId id="313" r:id="rId12"/>
    <p:sldId id="302" r:id="rId13"/>
    <p:sldId id="277" r:id="rId14"/>
    <p:sldId id="318" r:id="rId15"/>
    <p:sldId id="278" r:id="rId16"/>
    <p:sldId id="279" r:id="rId17"/>
    <p:sldId id="299" r:id="rId18"/>
    <p:sldId id="300" r:id="rId19"/>
    <p:sldId id="268" r:id="rId20"/>
    <p:sldId id="301" r:id="rId21"/>
    <p:sldId id="269" r:id="rId22"/>
    <p:sldId id="297" r:id="rId23"/>
    <p:sldId id="298" r:id="rId24"/>
    <p:sldId id="285" r:id="rId25"/>
    <p:sldId id="280" r:id="rId26"/>
    <p:sldId id="273" r:id="rId27"/>
    <p:sldId id="305" r:id="rId28"/>
    <p:sldId id="306" r:id="rId29"/>
    <p:sldId id="304" r:id="rId30"/>
    <p:sldId id="281" r:id="rId31"/>
    <p:sldId id="274" r:id="rId32"/>
    <p:sldId id="314" r:id="rId33"/>
    <p:sldId id="290" r:id="rId34"/>
    <p:sldId id="282" r:id="rId35"/>
    <p:sldId id="315" r:id="rId36"/>
    <p:sldId id="310" r:id="rId37"/>
    <p:sldId id="317" r:id="rId38"/>
    <p:sldId id="294" r:id="rId39"/>
    <p:sldId id="293" r:id="rId40"/>
    <p:sldId id="320"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E38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2B6EE-B622-493D-A0E3-CD6DAE2EAD0A}" type="datetimeFigureOut">
              <a:rPr lang="ru-RU" smtClean="0"/>
              <a:pPr/>
              <a:t>24.01.2018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D3373-EC51-41BC-AC9D-A00163BA5BCD}" type="slidenum">
              <a:rPr lang="ru-RU" smtClean="0"/>
              <a:pPr/>
              <a:t>‹#›</a:t>
            </a:fld>
            <a:endParaRPr lang="ru-RU" dirty="0"/>
          </a:p>
        </p:txBody>
      </p:sp>
    </p:spTree>
    <p:extLst>
      <p:ext uri="{BB962C8B-B14F-4D97-AF65-F5344CB8AC3E}">
        <p14:creationId xmlns:p14="http://schemas.microsoft.com/office/powerpoint/2010/main" val="43882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F9400C3-B692-4568-B2A2-96452D64D0A9}" type="slidenum">
              <a:rPr lang="ru-RU" smtClean="0"/>
              <a:pPr/>
              <a:t>10</a:t>
            </a:fld>
            <a:endParaRPr lang="ru-RU" dirty="0"/>
          </a:p>
        </p:txBody>
      </p:sp>
    </p:spTree>
    <p:extLst>
      <p:ext uri="{BB962C8B-B14F-4D97-AF65-F5344CB8AC3E}">
        <p14:creationId xmlns:p14="http://schemas.microsoft.com/office/powerpoint/2010/main" val="268875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1" dirty="0"/>
          </a:p>
        </p:txBody>
      </p:sp>
      <p:sp>
        <p:nvSpPr>
          <p:cNvPr id="4" name="Номер слайда 3"/>
          <p:cNvSpPr>
            <a:spLocks noGrp="1"/>
          </p:cNvSpPr>
          <p:nvPr>
            <p:ph type="sldNum" sz="quarter" idx="10"/>
          </p:nvPr>
        </p:nvSpPr>
        <p:spPr/>
        <p:txBody>
          <a:bodyPr/>
          <a:lstStyle/>
          <a:p>
            <a:fld id="{0F9400C3-B692-4568-B2A2-96452D64D0A9}" type="slidenum">
              <a:rPr lang="ru-RU" smtClean="0"/>
              <a:pPr/>
              <a:t>12</a:t>
            </a:fld>
            <a:endParaRPr lang="ru-RU" dirty="0"/>
          </a:p>
        </p:txBody>
      </p:sp>
    </p:spTree>
    <p:extLst>
      <p:ext uri="{BB962C8B-B14F-4D97-AF65-F5344CB8AC3E}">
        <p14:creationId xmlns:p14="http://schemas.microsoft.com/office/powerpoint/2010/main" val="164896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18</a:t>
            </a:fld>
            <a:endParaRPr lang="ru-RU" dirty="0"/>
          </a:p>
        </p:txBody>
      </p:sp>
    </p:spTree>
    <p:extLst>
      <p:ext uri="{BB962C8B-B14F-4D97-AF65-F5344CB8AC3E}">
        <p14:creationId xmlns:p14="http://schemas.microsoft.com/office/powerpoint/2010/main" val="27880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9400C3-B692-4568-B2A2-96452D64D0A9}" type="slidenum">
              <a:rPr lang="ru-RU" smtClean="0"/>
              <a:pPr/>
              <a:t>22</a:t>
            </a:fld>
            <a:endParaRPr lang="ru-RU" dirty="0"/>
          </a:p>
        </p:txBody>
      </p:sp>
    </p:spTree>
    <p:extLst>
      <p:ext uri="{BB962C8B-B14F-4D97-AF65-F5344CB8AC3E}">
        <p14:creationId xmlns:p14="http://schemas.microsoft.com/office/powerpoint/2010/main" val="277583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9400C3-B692-4568-B2A2-96452D64D0A9}" type="slidenum">
              <a:rPr lang="ru-RU" smtClean="0"/>
              <a:pPr/>
              <a:t>23</a:t>
            </a:fld>
            <a:endParaRPr lang="ru-RU" dirty="0"/>
          </a:p>
        </p:txBody>
      </p:sp>
    </p:spTree>
    <p:extLst>
      <p:ext uri="{BB962C8B-B14F-4D97-AF65-F5344CB8AC3E}">
        <p14:creationId xmlns:p14="http://schemas.microsoft.com/office/powerpoint/2010/main" val="85864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latin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F44BC-E0A4-455D-94B1-17D545B3AE27}" type="slidenum">
              <a:rPr lang="en-GB" altLang="en-US">
                <a:solidFill>
                  <a:srgbClr val="000000"/>
                </a:solidFill>
                <a:latin typeface="Arial" charset="0"/>
                <a:ea typeface="MS PGothic" pitchFamily="34" charset="-128"/>
                <a:cs typeface="Arial" charset="0"/>
              </a:rPr>
              <a:pPr fontAlgn="base">
                <a:spcBef>
                  <a:spcPct val="0"/>
                </a:spcBef>
                <a:spcAft>
                  <a:spcPct val="0"/>
                </a:spcAft>
              </a:pPr>
              <a:t>25</a:t>
            </a:fld>
            <a:endParaRPr lang="en-GB" altLang="en-US" dirty="0">
              <a:solidFill>
                <a:srgbClr val="000000"/>
              </a:solidFill>
              <a:latin typeface="Arial" charset="0"/>
              <a:ea typeface="MS PGothic"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dirty="0" smtClean="0">
              <a:latin typeface="Arial"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2293B-C7BC-4764-A5B0-6424134FA577}" type="slidenum">
              <a:rPr lang="en-GB" altLang="en-US">
                <a:solidFill>
                  <a:srgbClr val="000000"/>
                </a:solidFill>
                <a:latin typeface="Arial" charset="0"/>
                <a:ea typeface="MS PGothic" pitchFamily="34" charset="-128"/>
                <a:cs typeface="Arial" charset="0"/>
              </a:rPr>
              <a:pPr fontAlgn="base">
                <a:spcBef>
                  <a:spcPct val="0"/>
                </a:spcBef>
                <a:spcAft>
                  <a:spcPct val="0"/>
                </a:spcAft>
              </a:pPr>
              <a:t>30</a:t>
            </a:fld>
            <a:endParaRPr lang="en-GB" altLang="en-US" dirty="0">
              <a:solidFill>
                <a:srgbClr val="000000"/>
              </a:solidFill>
              <a:latin typeface="Arial" charset="0"/>
              <a:ea typeface="MS PGothic"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8FC341DB-2E76-4F0D-8000-860081DDE13E}" type="slidenum">
              <a:rPr lang="ru-RU"/>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55AE5901-670D-49BF-9138-A46654CD374D}" type="slidenum">
              <a:rPr lang="ru-RU"/>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18E33E5-991D-424A-9C2F-6A9E5DF982DF}" type="slidenum">
              <a:rPr lang="ru-RU"/>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C78E6543-1D3E-4DA4-B88E-27C953C571ED}" type="slidenum">
              <a:rPr lang="ru-RU"/>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5368F29F-3A65-464D-8882-FA33FFAD7B3B}" type="slidenum">
              <a:rPr lang="ru-RU"/>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49BBAC83-E7FC-45DF-B34E-FDBB1703B665}" type="slidenum">
              <a:rPr lang="ru-RU"/>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433B097E-C19D-491A-B7A2-CC85B8A0B772}" type="slidenum">
              <a:rPr lang="ru-RU"/>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4B5375D2-F910-4791-AB8E-A01128B022FB}" type="slidenum">
              <a:rPr lang="ru-RU"/>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8BE9B872-0D24-40AC-B3E5-963E502A93F9}" type="slidenum">
              <a:rPr lang="ru-RU"/>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E24D7093-2AC0-4E26-9766-F8B1B0EE3357}" type="slidenum">
              <a:rPr lang="ru-RU"/>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66D8DBBB-795C-42C3-86A8-8364A7A785CA}" type="slidenum">
              <a:rPr lang="ru-RU"/>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E01C44-4455-4267-8EEB-0DC34CD28BCE}"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714744" y="1714488"/>
            <a:ext cx="5429256" cy="1873918"/>
          </a:xfrm>
        </p:spPr>
        <p:txBody>
          <a:bodyPr/>
          <a:lstStyle/>
          <a:p>
            <a:endParaRPr lang="kk-KZ" b="1" dirty="0" smtClean="0">
              <a:solidFill>
                <a:srgbClr val="003366"/>
              </a:solidFill>
            </a:endParaRPr>
          </a:p>
          <a:p>
            <a:r>
              <a:rPr lang="kk-KZ" sz="2400" b="1" dirty="0" smtClean="0">
                <a:solidFill>
                  <a:srgbClr val="FFFF00"/>
                </a:solidFill>
                <a:latin typeface="Times New Roman" pitchFamily="18" charset="0"/>
                <a:cs typeface="Times New Roman" pitchFamily="18" charset="0"/>
              </a:rPr>
              <a:t>«Білім алушылардың үлгеріміне ағымдық бақылау, аралық және қорытынды аттестаттау өткізудің жаңа үлгілік қағидалары» тақырыбындағы оқыту семинары</a:t>
            </a:r>
            <a:endParaRPr lang="ru-RU" sz="2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8" name="Прямоугольник 7"/>
          <p:cNvSpPr/>
          <p:nvPr/>
        </p:nvSpPr>
        <p:spPr>
          <a:xfrm>
            <a:off x="539552" y="5691157"/>
            <a:ext cx="7704856" cy="338554"/>
          </a:xfrm>
          <a:prstGeom prst="rect">
            <a:avLst/>
          </a:prstGeom>
        </p:spPr>
        <p:txBody>
          <a:bodyPr wrap="square">
            <a:spAutoFit/>
          </a:bodyPr>
          <a:lstStyle/>
          <a:p>
            <a:r>
              <a:rPr lang="kk-KZ" sz="1600" b="1" dirty="0" smtClean="0">
                <a:latin typeface="Times New Roman"/>
                <a:ea typeface="Calibri"/>
              </a:rPr>
              <a:t> </a:t>
            </a:r>
            <a:endParaRPr lang="ru-RU" sz="1600" dirty="0"/>
          </a:p>
        </p:txBody>
      </p:sp>
      <p:sp>
        <p:nvSpPr>
          <p:cNvPr id="5" name="TextBox 4"/>
          <p:cNvSpPr txBox="1"/>
          <p:nvPr/>
        </p:nvSpPr>
        <p:spPr>
          <a:xfrm>
            <a:off x="559718" y="465801"/>
            <a:ext cx="8064896" cy="400110"/>
          </a:xfrm>
          <a:prstGeom prst="rect">
            <a:avLst/>
          </a:prstGeom>
          <a:noFill/>
        </p:spPr>
        <p:txBody>
          <a:bodyPr wrap="square" rtlCol="0">
            <a:spAutoFit/>
          </a:bodyPr>
          <a:lstStyle/>
          <a:p>
            <a:pPr algn="ctr"/>
            <a:r>
              <a:rPr lang="kk-KZ" sz="2000" b="1" dirty="0" smtClean="0">
                <a:solidFill>
                  <a:srgbClr val="FFFF00"/>
                </a:solidFill>
                <a:latin typeface="Times New Roman" pitchFamily="18" charset="0"/>
                <a:cs typeface="Times New Roman" pitchFamily="18" charset="0"/>
              </a:rPr>
              <a:t>БІЛІМ АЛУШЫ ЖҰМЫСЫНА КЕРІ БАЙЛАНЫС ҮЛГІСІ</a:t>
            </a:r>
            <a:endParaRPr lang="ru-RU" sz="2000" dirty="0">
              <a:solidFill>
                <a:srgbClr val="FFFF0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C8610CAA-CD84-4755-AB61-E9816103CB34}" type="slidenum">
              <a:rPr lang="ru-RU" smtClean="0"/>
              <a:pPr/>
              <a:t>10</a:t>
            </a:fld>
            <a:endParaRPr lang="ru-RU"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413" y="1530421"/>
            <a:ext cx="6481174" cy="482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99592" y="1581134"/>
            <a:ext cx="6760341" cy="5139869"/>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1.</a:t>
            </a:r>
          </a:p>
          <a:p>
            <a:endParaRPr lang="kk-KZ" sz="2400" b="1" dirty="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2.</a:t>
            </a:r>
          </a:p>
          <a:p>
            <a:endParaRPr lang="kk-KZ" sz="2400" b="1" dirty="0">
              <a:latin typeface="Times New Roman" panose="02020603050405020304" pitchFamily="18" charset="0"/>
              <a:cs typeface="Times New Roman" panose="02020603050405020304" pitchFamily="18" charset="0"/>
            </a:endParaRPr>
          </a:p>
          <a:p>
            <a:endParaRPr lang="kk-KZ" sz="2400" b="1"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3.</a:t>
            </a:r>
            <a:endParaRPr lang="kk-KZ" sz="2400" b="1" dirty="0">
              <a:latin typeface="Times New Roman" panose="02020603050405020304" pitchFamily="18" charset="0"/>
              <a:cs typeface="Times New Roman" panose="02020603050405020304" pitchFamily="18" charset="0"/>
            </a:endParaRPr>
          </a:p>
          <a:p>
            <a:endParaRPr lang="kk-KZ" sz="4000" b="1"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4.</a:t>
            </a:r>
          </a:p>
          <a:p>
            <a:endParaRPr lang="kk-KZ" sz="2400" b="1" dirty="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997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08"/>
            <a:ext cx="3753066" cy="2673149"/>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2" y="1785926"/>
            <a:ext cx="3816424" cy="2632938"/>
          </a:xfrm>
          <a:prstGeom prst="rect">
            <a:avLst/>
          </a:prstGeom>
          <a:noFill/>
          <a:ln>
            <a:noFill/>
          </a:ln>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4357694"/>
            <a:ext cx="4974491" cy="2232248"/>
          </a:xfrm>
          <a:prstGeom prst="rect">
            <a:avLst/>
          </a:prstGeom>
          <a:noFill/>
          <a:ln>
            <a:noFill/>
          </a:ln>
        </p:spPr>
      </p:pic>
      <p:pic>
        <p:nvPicPr>
          <p:cNvPr id="7" name="Рисунок 6" descr="D:\docs\Desktop\оқушы жұмысына кері байланыс\Новый рисунок.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2115" y="5805264"/>
            <a:ext cx="530225" cy="539115"/>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Прямая со стрелкой 7"/>
          <p:cNvCxnSpPr>
            <a:endCxn id="6" idx="3"/>
          </p:cNvCxnSpPr>
          <p:nvPr/>
        </p:nvCxnSpPr>
        <p:spPr>
          <a:xfrm rot="10800000" flipV="1">
            <a:off x="5545964" y="4745082"/>
            <a:ext cx="1268467" cy="7287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605996">
            <a:off x="6773079" y="4796123"/>
            <a:ext cx="1544269" cy="369332"/>
          </a:xfrm>
          <a:prstGeom prst="rect">
            <a:avLst/>
          </a:prstGeom>
          <a:noFill/>
        </p:spPr>
        <p:txBody>
          <a:bodyPr wrap="none" rtlCol="0">
            <a:spAutoFit/>
          </a:bodyPr>
          <a:lstStyle/>
          <a:p>
            <a:r>
              <a:rPr lang="kk-KZ" dirty="0">
                <a:solidFill>
                  <a:prstClr val="black"/>
                </a:solidFill>
                <a:latin typeface="Arial" panose="020B0604020202020204" pitchFamily="34" charset="0"/>
                <a:cs typeface="Arial" panose="020B0604020202020204" pitchFamily="34" charset="0"/>
              </a:rPr>
              <a:t>г</a:t>
            </a:r>
            <a:r>
              <a:rPr lang="kk-KZ" dirty="0" smtClean="0">
                <a:solidFill>
                  <a:prstClr val="black"/>
                </a:solidFill>
                <a:latin typeface="Arial" panose="020B0604020202020204" pitchFamily="34" charset="0"/>
                <a:cs typeface="Arial" panose="020B0604020202020204" pitchFamily="34" charset="0"/>
              </a:rPr>
              <a:t>рафикалық </a:t>
            </a:r>
            <a:endParaRPr lang="ru-RU" dirty="0">
              <a:solidFill>
                <a:prstClr val="black"/>
              </a:solidFill>
              <a:latin typeface="Arial" panose="020B0604020202020204" pitchFamily="34" charset="0"/>
              <a:cs typeface="Arial" panose="020B0604020202020204" pitchFamily="34" charset="0"/>
            </a:endParaRPr>
          </a:p>
        </p:txBody>
      </p:sp>
      <p:cxnSp>
        <p:nvCxnSpPr>
          <p:cNvPr id="11" name="Прямая со стрелкой 10"/>
          <p:cNvCxnSpPr/>
          <p:nvPr/>
        </p:nvCxnSpPr>
        <p:spPr>
          <a:xfrm rot="5400000">
            <a:off x="8168504" y="1547008"/>
            <a:ext cx="665172"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471699">
            <a:off x="7988063" y="933191"/>
            <a:ext cx="1136017" cy="369332"/>
          </a:xfrm>
          <a:prstGeom prst="rect">
            <a:avLst/>
          </a:prstGeom>
          <a:noFill/>
        </p:spPr>
        <p:txBody>
          <a:bodyPr wrap="none" rtlCol="0">
            <a:spAutoFit/>
          </a:bodyPr>
          <a:lstStyle/>
          <a:p>
            <a:r>
              <a:rPr lang="kk-KZ" dirty="0" smtClean="0">
                <a:solidFill>
                  <a:prstClr val="black"/>
                </a:solidFill>
                <a:latin typeface="Arial" panose="020B0604020202020204" pitchFamily="34" charset="0"/>
                <a:cs typeface="Arial" panose="020B0604020202020204" pitchFamily="34" charset="0"/>
              </a:rPr>
              <a:t>жазбаша</a:t>
            </a:r>
            <a:endParaRPr lang="ru-RU" dirty="0">
              <a:solidFill>
                <a:prstClr val="black"/>
              </a:solidFill>
              <a:latin typeface="Arial" panose="020B0604020202020204" pitchFamily="34" charset="0"/>
              <a:cs typeface="Arial" panose="020B0604020202020204" pitchFamily="34" charset="0"/>
            </a:endParaRPr>
          </a:p>
        </p:txBody>
      </p:sp>
      <p:cxnSp>
        <p:nvCxnSpPr>
          <p:cNvPr id="16" name="Прямая со стрелкой 15"/>
          <p:cNvCxnSpPr/>
          <p:nvPr/>
        </p:nvCxnSpPr>
        <p:spPr>
          <a:xfrm flipV="1">
            <a:off x="1357290" y="4071942"/>
            <a:ext cx="576173" cy="1604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7158" y="3857628"/>
            <a:ext cx="1012457" cy="369332"/>
          </a:xfrm>
          <a:prstGeom prst="rect">
            <a:avLst/>
          </a:prstGeom>
          <a:noFill/>
        </p:spPr>
        <p:txBody>
          <a:bodyPr wrap="none" rtlCol="0">
            <a:spAutoFit/>
          </a:bodyPr>
          <a:lstStyle/>
          <a:p>
            <a:r>
              <a:rPr lang="kk-KZ" dirty="0" smtClean="0">
                <a:solidFill>
                  <a:prstClr val="black"/>
                </a:solidFill>
                <a:latin typeface="Arial" panose="020B0604020202020204" pitchFamily="34" charset="0"/>
                <a:cs typeface="Arial" panose="020B0604020202020204" pitchFamily="34" charset="0"/>
              </a:rPr>
              <a:t>ауызша</a:t>
            </a:r>
            <a:endParaRPr lang="ru-RU" dirty="0">
              <a:solidFill>
                <a:prstClr val="black"/>
              </a:solidFill>
              <a:latin typeface="Arial" panose="020B0604020202020204" pitchFamily="34" charset="0"/>
              <a:cs typeface="Arial" panose="020B0604020202020204" pitchFamily="34" charset="0"/>
            </a:endParaRPr>
          </a:p>
        </p:txBody>
      </p:sp>
      <p:sp>
        <p:nvSpPr>
          <p:cNvPr id="20" name="Прямоугольник 9"/>
          <p:cNvSpPr>
            <a:spLocks noChangeArrowheads="1"/>
          </p:cNvSpPr>
          <p:nvPr/>
        </p:nvSpPr>
        <p:spPr bwMode="auto">
          <a:xfrm rot="20886183">
            <a:off x="1910386" y="3337928"/>
            <a:ext cx="2664296" cy="792088"/>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ru-RU" altLang="ru-RU" sz="1600" dirty="0" smtClean="0">
                <a:solidFill>
                  <a:prstClr val="black"/>
                </a:solidFill>
                <a:latin typeface="Arial" panose="020B0604020202020204" pitchFamily="34" charset="0"/>
                <a:ea typeface="Calibri" pitchFamily="34" charset="0"/>
                <a:cs typeface="Arial" panose="020B0604020202020204" pitchFamily="34" charset="0"/>
              </a:rPr>
              <a:t>Жарайсың! Тапсырманы дұрыс орындадың.</a:t>
            </a:r>
            <a:endParaRPr lang="ru-RU" altLang="ru-RU" sz="1600" dirty="0" smtClean="0">
              <a:solidFill>
                <a:prstClr val="black"/>
              </a:solidFill>
              <a:latin typeface="Arial" pitchFamily="34" charset="0"/>
              <a:cs typeface="Arial" pitchFamily="34" charset="0"/>
            </a:endParaRPr>
          </a:p>
        </p:txBody>
      </p:sp>
      <p:sp>
        <p:nvSpPr>
          <p:cNvPr id="13" name="Заголовок 1"/>
          <p:cNvSpPr>
            <a:spLocks noGrp="1"/>
          </p:cNvSpPr>
          <p:nvPr>
            <p:ph type="title"/>
          </p:nvPr>
        </p:nvSpPr>
        <p:spPr>
          <a:xfrm>
            <a:off x="642910" y="428604"/>
            <a:ext cx="8229600" cy="468288"/>
          </a:xfrm>
        </p:spPr>
        <p:txBody>
          <a:bodyPr>
            <a:noAutofit/>
          </a:bodyPr>
          <a:lstStyle/>
          <a:p>
            <a:pPr algn="ctr"/>
            <a:r>
              <a:rPr lang="kk-KZ" sz="2400" b="1" dirty="0" smtClean="0">
                <a:solidFill>
                  <a:srgbClr val="FFFF00"/>
                </a:solidFill>
                <a:latin typeface="Times New Roman" pitchFamily="18" charset="0"/>
                <a:cs typeface="Times New Roman" pitchFamily="18" charset="0"/>
              </a:rPr>
              <a:t>КЕРІ  БАЙЛАНЫС  БЕРУ  ҮЛГІЛЕРІ</a:t>
            </a:r>
            <a:endParaRPr lang="ru-RU" sz="2400" b="1" dirty="0">
              <a:solidFill>
                <a:srgbClr val="FFFF00"/>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C8610CAA-CD84-4755-AB61-E9816103CB34}" type="slidenum">
              <a:rPr lang="ru-RU" smtClean="0">
                <a:solidFill>
                  <a:srgbClr val="464653"/>
                </a:solidFill>
              </a:rPr>
              <a:pPr/>
              <a:t>11</a:t>
            </a:fld>
            <a:endParaRPr lang="ru-RU" dirty="0">
              <a:solidFill>
                <a:srgbClr val="464653"/>
              </a:solidFill>
            </a:endParaRPr>
          </a:p>
        </p:txBody>
      </p:sp>
    </p:spTree>
    <p:extLst>
      <p:ext uri="{BB962C8B-B14F-4D97-AF65-F5344CB8AC3E}">
        <p14:creationId xmlns:p14="http://schemas.microsoft.com/office/powerpoint/2010/main" val="131647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16776"/>
            <a:ext cx="8229600" cy="576064"/>
          </a:xfrm>
        </p:spPr>
        <p:txBody>
          <a:bodyPr>
            <a:noAutofit/>
          </a:bodyPr>
          <a:lstStyle/>
          <a:p>
            <a:pPr algn="ctr"/>
            <a:r>
              <a:rPr lang="kk-KZ" sz="2400" b="1" dirty="0" smtClean="0">
                <a:solidFill>
                  <a:srgbClr val="FFFF00"/>
                </a:solidFill>
                <a:latin typeface="Times New Roman" pitchFamily="18" charset="0"/>
                <a:cs typeface="Times New Roman" pitchFamily="18" charset="0"/>
              </a:rPr>
              <a:t>БӨЛІМ БОЙЫНША ЖИЫНТЫҚ БАҒАЛАУ</a:t>
            </a:r>
            <a:endParaRPr lang="ru-RU" sz="24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
          </p:nvPr>
        </p:nvSpPr>
        <p:spPr>
          <a:xfrm>
            <a:off x="179512" y="1124744"/>
            <a:ext cx="8784976" cy="5040560"/>
          </a:xfrm>
        </p:spPr>
        <p:txBody>
          <a:bodyPr>
            <a:noAutofit/>
          </a:bodyPr>
          <a:lstStyle/>
          <a:p>
            <a:pPr>
              <a:spcAft>
                <a:spcPts val="600"/>
              </a:spcAft>
            </a:pPr>
            <a:r>
              <a:rPr lang="kk-KZ" sz="1600" b="1" dirty="0" smtClean="0">
                <a:latin typeface="Times New Roman" pitchFamily="18" charset="0"/>
                <a:cs typeface="Times New Roman" pitchFamily="18" charset="0"/>
              </a:rPr>
              <a:t>БЖБ саны оқу бағдарламасына сәйкес анықталады</a:t>
            </a:r>
          </a:p>
          <a:p>
            <a:pPr>
              <a:spcAft>
                <a:spcPts val="600"/>
              </a:spcAft>
            </a:pPr>
            <a:r>
              <a:rPr lang="kk-KZ" sz="1600" b="1" dirty="0" smtClean="0">
                <a:latin typeface="Times New Roman" pitchFamily="18" charset="0"/>
                <a:cs typeface="Times New Roman" pitchFamily="18" charset="0"/>
              </a:rPr>
              <a:t>БЖБ өткізу ұзақтығы 15-20 минуттан артық болмағаны ұсынылады. 15-20 минуттық шектеу – шартты болып келеді, бұл – сабақтың бір бөлігін қамтитын, шағын тапсырмалардан тұратын бағалау жұмыстарын қолдану қажет екендігін көрсетеді.</a:t>
            </a:r>
          </a:p>
          <a:p>
            <a:pPr>
              <a:spcAft>
                <a:spcPts val="600"/>
              </a:spcAft>
            </a:pPr>
            <a:r>
              <a:rPr lang="kk-KZ" sz="1600" b="1" dirty="0" smtClean="0">
                <a:latin typeface="Times New Roman" pitchFamily="18" charset="0"/>
                <a:cs typeface="Times New Roman" pitchFamily="18" charset="0"/>
              </a:rPr>
              <a:t>БЖБ-ды қандай түрде (бақылау,  практикалық, шығармашылық жұмыс, проект, ауызша сұрау, эссе және т.б.) және қай сабақта өткізетінін мұғалім өз бетінше анықтайды</a:t>
            </a:r>
          </a:p>
          <a:p>
            <a:pPr>
              <a:spcAft>
                <a:spcPts val="600"/>
              </a:spcAft>
            </a:pPr>
            <a:r>
              <a:rPr lang="kk-KZ" sz="1600" b="1" dirty="0" smtClean="0">
                <a:latin typeface="Times New Roman" pitchFamily="18" charset="0"/>
                <a:cs typeface="Times New Roman" pitchFamily="18" charset="0"/>
              </a:rPr>
              <a:t>БЖБ тапсырмаларын құрастыру кезінде тек өтілген материалдарды ғана қамту керек</a:t>
            </a:r>
          </a:p>
          <a:p>
            <a:pPr>
              <a:spcAft>
                <a:spcPts val="600"/>
              </a:spcAft>
            </a:pPr>
            <a:r>
              <a:rPr lang="kk-KZ" sz="1600" b="1" dirty="0" smtClean="0">
                <a:latin typeface="Times New Roman" pitchFamily="18" charset="0"/>
                <a:cs typeface="Times New Roman" pitchFamily="18" charset="0"/>
              </a:rPr>
              <a:t>БЖБ үшін тапсырмалар мен дескрипторларды мұғалім өз бетінше құрастырады (әдістемелік нұсқаулықта берілген тапсырмаларды қолдануға рұқсат етіледі)</a:t>
            </a:r>
          </a:p>
          <a:p>
            <a:pPr>
              <a:spcAft>
                <a:spcPts val="600"/>
              </a:spcAft>
            </a:pPr>
            <a:r>
              <a:rPr lang="kk-KZ" sz="1600" b="1" dirty="0" smtClean="0">
                <a:latin typeface="Times New Roman" pitchFamily="18" charset="0"/>
                <a:cs typeface="Times New Roman" pitchFamily="18" charset="0"/>
              </a:rPr>
              <a:t>БЖБ-да максималды балды дескрипторларды ескере отырып, мұғалімнің өзі анықтайды  </a:t>
            </a:r>
          </a:p>
          <a:p>
            <a:pPr>
              <a:spcAft>
                <a:spcPts val="600"/>
              </a:spcAft>
            </a:pPr>
            <a:r>
              <a:rPr lang="kk-KZ" sz="1600" b="1" dirty="0" smtClean="0">
                <a:latin typeface="Times New Roman" pitchFamily="18" charset="0"/>
                <a:cs typeface="Times New Roman" pitchFamily="18" charset="0"/>
              </a:rPr>
              <a:t>БЖБ өткізу тоқсан аяқталғанға дейін кемінде  1 апта бұрын жоспарланады</a:t>
            </a:r>
            <a:endParaRPr lang="kk-KZ" sz="1600" b="1" dirty="0">
              <a:latin typeface="Times New Roman" pitchFamily="18" charset="0"/>
              <a:cs typeface="Times New Roman" pitchFamily="18" charset="0"/>
            </a:endParaRPr>
          </a:p>
          <a:p>
            <a:pPr>
              <a:spcAft>
                <a:spcPts val="600"/>
              </a:spcAft>
            </a:pPr>
            <a:r>
              <a:rPr lang="kk-KZ" sz="1600" b="1" dirty="0">
                <a:latin typeface="Times New Roman" pitchFamily="18" charset="0"/>
                <a:cs typeface="Times New Roman" pitchFamily="18" charset="0"/>
              </a:rPr>
              <a:t>Мұғалімге кез келген қолжетімді және қолайлы формада (электрондық күнделік арқылы ақпараттандыру қарастырылуда) БЖБ нәтижелері туралы оқушыны, ата-ананы ақпараттандыру </a:t>
            </a:r>
            <a:r>
              <a:rPr lang="kk-KZ" sz="1600" b="1" dirty="0" smtClean="0">
                <a:latin typeface="Times New Roman" pitchFamily="18" charset="0"/>
                <a:cs typeface="Times New Roman" pitchFamily="18" charset="0"/>
              </a:rPr>
              <a:t>қажет</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62310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46"/>
            <a:ext cx="8229600" cy="914400"/>
          </a:xfrm>
        </p:spPr>
        <p:txBody>
          <a:bodyPr/>
          <a:lstStyle/>
          <a:p>
            <a:pPr fontAlgn="auto">
              <a:spcAft>
                <a:spcPts val="0"/>
              </a:spcAft>
              <a:defRPr/>
            </a:pPr>
            <a:r>
              <a:rPr lang="kk-KZ" sz="2400" b="1" dirty="0" smtClean="0">
                <a:solidFill>
                  <a:srgbClr val="FFFF00"/>
                </a:solidFill>
                <a:latin typeface="Times New Roman" pitchFamily="18" charset="0"/>
                <a:cs typeface="Times New Roman" pitchFamily="18" charset="0"/>
              </a:rPr>
              <a:t>ТОҚСАН  </a:t>
            </a:r>
            <a:r>
              <a:rPr lang="kk-KZ" sz="2400" b="1" dirty="0">
                <a:solidFill>
                  <a:srgbClr val="FFFF00"/>
                </a:solidFill>
                <a:latin typeface="Times New Roman" pitchFamily="18" charset="0"/>
                <a:cs typeface="Times New Roman" pitchFamily="18" charset="0"/>
              </a:rPr>
              <a:t>БОЙЫНША ЖИЫНТЫҚ БАҒАЛАУ</a:t>
            </a:r>
            <a:endParaRPr lang="ru-RU" sz="2800" b="1" dirty="0">
              <a:solidFill>
                <a:srgbClr val="FFFF00"/>
              </a:solidFill>
              <a:latin typeface="Times New Roman" pitchFamily="18" charset="0"/>
              <a:cs typeface="Times New Roman" pitchFamily="18" charset="0"/>
            </a:endParaRPr>
          </a:p>
        </p:txBody>
      </p:sp>
      <p:sp>
        <p:nvSpPr>
          <p:cNvPr id="4" name="Прямоугольник 3"/>
          <p:cNvSpPr/>
          <p:nvPr/>
        </p:nvSpPr>
        <p:spPr>
          <a:xfrm>
            <a:off x="285720" y="1285860"/>
            <a:ext cx="8572560" cy="4524315"/>
          </a:xfrm>
          <a:prstGeom prst="rect">
            <a:avLst/>
          </a:prstGeom>
        </p:spPr>
        <p:txBody>
          <a:bodyPr wrap="square">
            <a:spAutoFit/>
          </a:bodyPr>
          <a:lstStyle/>
          <a:p>
            <a:pPr fontAlgn="auto">
              <a:buFont typeface="Arial" pitchFamily="34" charset="0"/>
              <a:buChar char="•"/>
              <a:defRPr/>
            </a:pPr>
            <a:r>
              <a:rPr lang="kk-KZ" sz="1600" b="1" dirty="0" smtClean="0">
                <a:latin typeface="Times New Roman" pitchFamily="18" charset="0"/>
                <a:cs typeface="Times New Roman" pitchFamily="18" charset="0"/>
              </a:rPr>
              <a:t>Тоқсандық бағалау жұмыстарын  және балдарды қою кестесін әзірлеу бір параллельдегі барлық сыныптар үшін  біркелкі Тест спецификациясы негізінде жүзеге асырылады</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жұмыстар  әр түрлі болуы мүмкін (тест, сынақтар, бақылау жұмысы және т.б.)</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бағалауды өткізу кестесі мектеп директорының бұйрығымен бекітіліп, тоқсан басында  ата-аналар мен оқушылардың назарына жеткізіледі.</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жұмыс бір параллель үшін бірдей жағдайда өткізіледі</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бағалауды қайтадан орындауға (көшіруге) болмайды</a:t>
            </a:r>
          </a:p>
          <a:p>
            <a:pPr fontAlgn="auto">
              <a:defRPr/>
            </a:pPr>
            <a:r>
              <a:rPr lang="kk-KZ" sz="1600" b="1" dirty="0" smtClean="0">
                <a:latin typeface="Times New Roman" pitchFamily="18" charset="0"/>
                <a:cs typeface="Times New Roman" pitchFamily="18" charset="0"/>
              </a:rPr>
              <a:t>  </a:t>
            </a: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Егер оқушы тоқсандық жиынтық бағалауға белгілі бір себептермен қатыса алмаған жағдайда (ауырып қалуы, конференцияға, олимпиадаға және басқа да ғылыми жарыстарға қатысқан жағдайда), пән бойынша орындай алмаған тоқсандық жиынтық жұмысын мектепке келгеннен кейінгі екі апта ішінде орындауы тиіс; бұл жағдайда тоқсандық  жиынтық бағалау жұмысының қосымша нұсқасы қолданылады</a:t>
            </a:r>
            <a:r>
              <a:rPr lang="kk-KZ" sz="1600" b="1" dirty="0" smtClean="0">
                <a:solidFill>
                  <a:schemeClr val="bg1"/>
                </a:solidFill>
                <a:latin typeface="Times New Roman" pitchFamily="18" charset="0"/>
                <a:cs typeface="Times New Roman" pitchFamily="18" charset="0"/>
              </a:rPr>
              <a:t>. </a:t>
            </a:r>
            <a:endParaRPr lang="ru-RU" sz="1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46"/>
            <a:ext cx="8229600" cy="914400"/>
          </a:xfrm>
        </p:spPr>
        <p:txBody>
          <a:bodyPr/>
          <a:lstStyle/>
          <a:p>
            <a:pPr fontAlgn="auto">
              <a:spcAft>
                <a:spcPts val="0"/>
              </a:spcAft>
              <a:defRPr/>
            </a:pPr>
            <a:r>
              <a:rPr lang="kk-KZ" sz="2400" b="1" dirty="0" smtClean="0">
                <a:solidFill>
                  <a:srgbClr val="FFFF00"/>
                </a:solidFill>
                <a:latin typeface="Times New Roman" pitchFamily="18" charset="0"/>
                <a:cs typeface="Times New Roman" pitchFamily="18" charset="0"/>
              </a:rPr>
              <a:t>ТОҚСАН  </a:t>
            </a:r>
            <a:r>
              <a:rPr lang="kk-KZ" sz="2400" b="1" dirty="0">
                <a:solidFill>
                  <a:srgbClr val="FFFF00"/>
                </a:solidFill>
                <a:latin typeface="Times New Roman" pitchFamily="18" charset="0"/>
                <a:cs typeface="Times New Roman" pitchFamily="18" charset="0"/>
              </a:rPr>
              <a:t>БОЙЫНША ЖИЫНТЫҚ БАҒАЛАУ</a:t>
            </a:r>
            <a:endParaRPr lang="ru-RU" sz="2800" b="1" dirty="0">
              <a:solidFill>
                <a:srgbClr val="FFFF00"/>
              </a:solidFill>
              <a:latin typeface="Times New Roman" pitchFamily="18" charset="0"/>
              <a:cs typeface="Times New Roman" pitchFamily="18" charset="0"/>
            </a:endParaRPr>
          </a:p>
        </p:txBody>
      </p:sp>
      <p:sp>
        <p:nvSpPr>
          <p:cNvPr id="4" name="Прямоугольник 3"/>
          <p:cNvSpPr/>
          <p:nvPr/>
        </p:nvSpPr>
        <p:spPr>
          <a:xfrm>
            <a:off x="285720" y="1285860"/>
            <a:ext cx="8858280" cy="4770537"/>
          </a:xfrm>
          <a:prstGeom prst="rect">
            <a:avLst/>
          </a:prstGeom>
        </p:spPr>
        <p:txBody>
          <a:bodyPr wrap="square">
            <a:spAutoFit/>
          </a:bodyPr>
          <a:lstStyle/>
          <a:p>
            <a:r>
              <a:rPr lang="kk-KZ" sz="1600" b="1" dirty="0" smtClean="0"/>
              <a:t>	</a:t>
            </a:r>
            <a:r>
              <a:rPr lang="en-US" sz="1600" b="1" dirty="0" smtClean="0">
                <a:latin typeface="Times New Roman" pitchFamily="18" charset="0"/>
                <a:cs typeface="Times New Roman" pitchFamily="18" charset="0"/>
              </a:rPr>
              <a:t>Бағалаудың аталған рәсімдерін ұйымдастыру, жоспарлау кезінде жиынтық бағалауға арналған әдістемелік ұсыныста берілген тапсырмалар үлгілері бар </a:t>
            </a:r>
            <a:r>
              <a:rPr lang="en-US" sz="1600" b="1" dirty="0" smtClean="0">
                <a:solidFill>
                  <a:srgbClr val="FF0000"/>
                </a:solidFill>
                <a:latin typeface="Times New Roman" pitchFamily="18" charset="0"/>
                <a:cs typeface="Times New Roman" pitchFamily="18" charset="0"/>
              </a:rPr>
              <a:t>тоқсандық жиынтық бағалаудың спецификациясы </a:t>
            </a:r>
            <a:r>
              <a:rPr lang="en-US" sz="1600" b="1" dirty="0" smtClean="0">
                <a:latin typeface="Times New Roman" pitchFamily="18" charset="0"/>
                <a:cs typeface="Times New Roman" pitchFamily="18" charset="0"/>
              </a:rPr>
              <a:t>қолданылады</a:t>
            </a:r>
            <a:r>
              <a:rPr lang="en-US" sz="1600" b="1" u="sng" dirty="0" smtClean="0">
                <a:latin typeface="Times New Roman" pitchFamily="18" charset="0"/>
                <a:cs typeface="Times New Roman" pitchFamily="18" charset="0"/>
              </a:rPr>
              <a:t>.</a:t>
            </a:r>
            <a:endParaRPr lang="kk-KZ" sz="1600" b="1" u="sng"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Тоқсандық</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жиынтық</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бағалаудың</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спецификациясы</a:t>
            </a:r>
            <a:r>
              <a:rPr lang="ru-RU" sz="1600" b="1" dirty="0" smtClean="0">
                <a:latin typeface="Times New Roman" pitchFamily="18" charset="0"/>
                <a:cs typeface="Times New Roman" pitchFamily="18" charset="0"/>
              </a:rPr>
              <a:t> </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мазмұнын, құрылымын анықтайтын келесі ақпараттардан тұрады: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бағалаудың мақсаты;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пән бойынша күтілетін нәтижелер;</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пән бойынша ойлау дағдылары деңгейлерінің сипаты;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ойлау</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дағдыларының</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деңгейіне</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байланысты</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тексерілетін мақсаттарды тоқсандарға</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бөлу;</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бағалауды өткізу ережесі;</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бағалауға шолу;</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 тапсырмаларының сипаттамасы;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 тапсырмаларының үлгілері;</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тапсырмалардың балл қою кестелері.</a:t>
            </a:r>
            <a:endParaRPr lang="ru-RU" sz="1600" b="1"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Әр мектептің ұсынылған үлгілерді қолдануына немесе өз бетінше тапсырмалар құрастыруына мүмкіндігі бар. Тоқсандық жиынтық бағалау тапсырмаларын құрастыру спецификацияға сәйкес бір параллельдегі барлық сыныптарда бірыңғай талаптар негізінде жүзеге асырылады.</a:t>
            </a:r>
            <a:endParaRPr lang="ru-RU" sz="1600" b="1"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3C3F4-6B2F-43D6-B220-15AB46825BE6}" type="slidenum">
              <a:rPr lang="ru-RU">
                <a:solidFill>
                  <a:srgbClr val="CBA523"/>
                </a:solidFill>
                <a:cs typeface="Arial" charset="0"/>
              </a:rPr>
              <a:pPr fontAlgn="base">
                <a:spcBef>
                  <a:spcPct val="0"/>
                </a:spcBef>
                <a:spcAft>
                  <a:spcPct val="0"/>
                </a:spcAft>
              </a:pPr>
              <a:t>15</a:t>
            </a:fld>
            <a:endParaRPr lang="ru-RU" dirty="0">
              <a:solidFill>
                <a:srgbClr val="CBA523"/>
              </a:solidFill>
              <a:cs typeface="Arial" charset="0"/>
            </a:endParaRPr>
          </a:p>
        </p:txBody>
      </p:sp>
      <p:sp>
        <p:nvSpPr>
          <p:cNvPr id="77826" name="Заголовок 1"/>
          <p:cNvSpPr txBox="1">
            <a:spLocks/>
          </p:cNvSpPr>
          <p:nvPr/>
        </p:nvSpPr>
        <p:spPr bwMode="auto">
          <a:xfrm>
            <a:off x="1040582" y="254596"/>
            <a:ext cx="7572427" cy="648072"/>
          </a:xfrm>
          <a:prstGeom prst="rect">
            <a:avLst/>
          </a:prstGeom>
          <a:noFill/>
          <a:ln w="9525">
            <a:noFill/>
            <a:miter lim="800000"/>
            <a:headEnd/>
            <a:tailEnd/>
          </a:ln>
        </p:spPr>
        <p:txBody>
          <a:bodyPr anchor="b"/>
          <a:lstStyle/>
          <a:p>
            <a:pPr algn="ctr"/>
            <a:r>
              <a:rPr lang="ru-RU" b="1" dirty="0" smtClean="0">
                <a:solidFill>
                  <a:srgbClr val="FFFF00"/>
                </a:solidFill>
                <a:latin typeface="Times New Roman" pitchFamily="18" charset="0"/>
                <a:cs typeface="Times New Roman" pitchFamily="18" charset="0"/>
              </a:rPr>
              <a:t>ОҚУШЫЛАРДЫҢ ТОҚСАНДЫҚ </a:t>
            </a:r>
            <a:r>
              <a:rPr lang="ru-RU" b="1" dirty="0" smtClean="0">
                <a:solidFill>
                  <a:srgbClr val="FFFF00"/>
                </a:solidFill>
                <a:latin typeface="Times New Roman" pitchFamily="18" charset="0"/>
                <a:cs typeface="Times New Roman" pitchFamily="18" charset="0"/>
              </a:rPr>
              <a:t> БАҒАСЫН </a:t>
            </a:r>
            <a:r>
              <a:rPr lang="ru-RU" b="1" dirty="0" smtClean="0">
                <a:solidFill>
                  <a:srgbClr val="FFFF00"/>
                </a:solidFill>
                <a:latin typeface="Times New Roman" pitchFamily="18" charset="0"/>
                <a:cs typeface="Times New Roman" pitchFamily="18" charset="0"/>
              </a:rPr>
              <a:t>ЕСЕПТЕУ ҮЛГІСІ</a:t>
            </a:r>
            <a:endParaRPr lang="ru-RU" b="1" dirty="0">
              <a:solidFill>
                <a:srgbClr val="FFFF00"/>
              </a:solidFill>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5673329" y="3286122"/>
          <a:ext cx="1620181" cy="2270531"/>
        </p:xfrm>
        <a:graphic>
          <a:graphicData uri="http://schemas.openxmlformats.org/drawingml/2006/table">
            <a:tbl>
              <a:tblPr firstRow="1" bandRow="1">
                <a:tableStyleId>{5940675A-B579-460E-94D1-54222C63F5DA}</a:tableStyleId>
              </a:tblPr>
              <a:tblGrid>
                <a:gridCol w="498518"/>
                <a:gridCol w="1121663"/>
              </a:tblGrid>
              <a:tr h="88217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Балды бағаға</a:t>
                      </a:r>
                      <a:r>
                        <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 айналдыру шәкілі </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(бастауыш сыныптар үшін</a:t>
                      </a:r>
                      <a:r>
                        <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a:t>
                      </a:r>
                      <a:endParaRPr lang="ru-RU" sz="12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68580" marR="68580"/>
                </a:tc>
                <a:tc hMerge="1">
                  <a:txBody>
                    <a:bodyPr/>
                    <a:lstStyle/>
                    <a:p>
                      <a:endParaRPr lang="en-US" sz="1200" dirty="0">
                        <a:latin typeface="Arial Narrow" panose="020B0606020202030204" pitchFamily="34" charset="0"/>
                      </a:endParaRPr>
                    </a:p>
                  </a:txBody>
                  <a:tcPr/>
                </a:tc>
              </a:tr>
              <a:tr h="226778">
                <a:tc>
                  <a:txBody>
                    <a:bodyPr/>
                    <a:lstStyle/>
                    <a:p>
                      <a:pPr algn="ctr" fontAlgn="ctr"/>
                      <a:r>
                        <a:rPr lang="ru-RU" sz="1200" b="0" i="0" u="none" strike="noStrike" dirty="0">
                          <a:solidFill>
                            <a:srgbClr val="000000"/>
                          </a:solidFill>
                          <a:effectLst/>
                          <a:latin typeface="Arial Narrow" panose="020B0606020202030204" pitchFamily="34" charset="0"/>
                        </a:rPr>
                        <a:t>"1"</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0-20%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"2"</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21%-40%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"3"</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41%-60%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"4"</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61%-80%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"5"</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81%-100%</a:t>
                      </a:r>
                    </a:p>
                  </a:txBody>
                  <a:tcPr marL="5358" marR="5358" marT="9525" marB="0" anchor="ctr"/>
                </a:tc>
              </a:tr>
            </a:tbl>
          </a:graphicData>
        </a:graphic>
      </p:graphicFrame>
      <p:graphicFrame>
        <p:nvGraphicFramePr>
          <p:cNvPr id="11" name="Таблица 10"/>
          <p:cNvGraphicFramePr>
            <a:graphicFrameLocks noGrp="1"/>
          </p:cNvGraphicFramePr>
          <p:nvPr/>
        </p:nvGraphicFramePr>
        <p:xfrm>
          <a:off x="500034" y="3643314"/>
          <a:ext cx="4357719" cy="1933808"/>
        </p:xfrm>
        <a:graphic>
          <a:graphicData uri="http://schemas.openxmlformats.org/drawingml/2006/table">
            <a:tbl>
              <a:tblPr firstRow="1" bandRow="1">
                <a:tableStyleId>{E8B1032C-EA38-4F05-BA0D-38AFFFC7BED3}</a:tableStyleId>
              </a:tblPr>
              <a:tblGrid>
                <a:gridCol w="531246"/>
                <a:gridCol w="603673"/>
                <a:gridCol w="485452"/>
                <a:gridCol w="630480"/>
                <a:gridCol w="557967"/>
                <a:gridCol w="557967"/>
                <a:gridCol w="488221"/>
                <a:gridCol w="502713"/>
              </a:tblGrid>
              <a:tr h="324221">
                <a:tc gridSpan="2">
                  <a:txBody>
                    <a:bodyPr/>
                    <a:lstStyle/>
                    <a:p>
                      <a:pPr algn="ctr"/>
                      <a:r>
                        <a:rPr lang="ru-RU" sz="1200" dirty="0" smtClean="0">
                          <a:latin typeface="Times New Roman" panose="02020603050405020304" pitchFamily="18" charset="0"/>
                          <a:cs typeface="Times New Roman" panose="02020603050405020304" pitchFamily="18" charset="0"/>
                        </a:rPr>
                        <a:t>1-бөлім /о.т. бойынша ЖБ</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2-бөлім /о.т. бойынша ЖБ</a:t>
                      </a:r>
                      <a:endParaRPr lang="en-US" sz="12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200" dirty="0" smtClean="0">
                          <a:latin typeface="Times New Roman" panose="02020603050405020304" pitchFamily="18" charset="0"/>
                          <a:cs typeface="Times New Roman" panose="02020603050405020304" pitchFamily="18" charset="0"/>
                        </a:rPr>
                        <a:t>3-бөлім /о.т.</a:t>
                      </a:r>
                      <a:r>
                        <a:rPr lang="ru-RU" sz="1200" baseline="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бойынша ЖБ</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200" dirty="0" smtClean="0">
                          <a:latin typeface="Times New Roman" panose="02020603050405020304" pitchFamily="18" charset="0"/>
                          <a:cs typeface="Times New Roman" panose="02020603050405020304" pitchFamily="18" charset="0"/>
                        </a:rPr>
                        <a:t>Тоқсандық ЖБ</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370840">
                <a:tc>
                  <a:txBody>
                    <a:bodyPr/>
                    <a:lstStyle/>
                    <a:p>
                      <a:pPr algn="ctr"/>
                      <a:r>
                        <a:rPr lang="ru-RU" sz="1100" dirty="0" smtClean="0">
                          <a:latin typeface="Times New Roman" panose="02020603050405020304" pitchFamily="18" charset="0"/>
                          <a:cs typeface="Times New Roman" panose="02020603050405020304" pitchFamily="18" charset="0"/>
                        </a:rPr>
                        <a:t>Балл  </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r>
              <a:tr h="290944">
                <a:tc>
                  <a:txBody>
                    <a:bodyPr/>
                    <a:lstStyle/>
                    <a:p>
                      <a:pPr algn="ctr"/>
                      <a:r>
                        <a:rPr lang="kk-KZ" sz="1100" dirty="0" smtClean="0">
                          <a:latin typeface="Times New Roman" panose="02020603050405020304" pitchFamily="18" charset="0"/>
                          <a:cs typeface="Times New Roman" panose="02020603050405020304" pitchFamily="18" charset="0"/>
                        </a:rPr>
                        <a:t>7</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10</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8</a:t>
                      </a:r>
                      <a:endParaRPr lang="ru-RU" sz="1100" b="1"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10</a:t>
                      </a: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4</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12</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15</a:t>
                      </a:r>
                      <a:endParaRPr lang="ru-RU" sz="1100" b="1"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20</a:t>
                      </a:r>
                      <a:endParaRPr lang="ru-RU" sz="1100" dirty="0" smtClean="0">
                        <a:latin typeface="Times New Roman" panose="02020603050405020304" pitchFamily="18" charset="0"/>
                        <a:cs typeface="Times New Roman" panose="02020603050405020304" pitchFamily="18" charset="0"/>
                      </a:endParaRPr>
                    </a:p>
                  </a:txBody>
                  <a:tcPr marL="68580" marR="68580"/>
                </a:tc>
              </a:tr>
              <a:tr h="288032">
                <a:tc gridSpan="2">
                  <a:txBody>
                    <a:bodyPr/>
                    <a:lstStyle/>
                    <a:p>
                      <a:pPr algn="ctr"/>
                      <a:r>
                        <a:rPr lang="ru-RU" sz="1100" dirty="0" smtClean="0">
                          <a:latin typeface="Times New Roman" panose="02020603050405020304" pitchFamily="18" charset="0"/>
                          <a:cs typeface="Times New Roman" panose="02020603050405020304" pitchFamily="18" charset="0"/>
                        </a:rPr>
                        <a:t>15%</a:t>
                      </a:r>
                      <a:endParaRPr lang="en-US" sz="1100"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100" dirty="0" smtClean="0">
                          <a:latin typeface="Times New Roman" panose="02020603050405020304" pitchFamily="18" charset="0"/>
                          <a:cs typeface="Times New Roman" panose="02020603050405020304" pitchFamily="18" charset="0"/>
                        </a:rPr>
                        <a:t>15%</a:t>
                      </a:r>
                      <a:endParaRPr lang="en-US" sz="1100"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100" dirty="0" smtClean="0">
                          <a:latin typeface="Times New Roman" panose="02020603050405020304" pitchFamily="18" charset="0"/>
                          <a:cs typeface="Times New Roman" panose="02020603050405020304" pitchFamily="18" charset="0"/>
                        </a:rPr>
                        <a:t>20%</a:t>
                      </a:r>
                      <a:endParaRPr lang="en-US" sz="1100"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100" dirty="0" smtClean="0">
                          <a:latin typeface="Times New Roman" panose="02020603050405020304" pitchFamily="18" charset="0"/>
                          <a:cs typeface="Times New Roman" panose="02020603050405020304" pitchFamily="18" charset="0"/>
                        </a:rPr>
                        <a:t>50%</a:t>
                      </a:r>
                    </a:p>
                  </a:txBody>
                  <a:tcPr marL="68580" marR="68580"/>
                </a:tc>
                <a:tc hMerge="1">
                  <a:txBody>
                    <a:bodyPr/>
                    <a:lstStyle/>
                    <a:p>
                      <a:endParaRPr lang="en-US"/>
                    </a:p>
                  </a:txBody>
                  <a:tcPr/>
                </a:tc>
              </a:tr>
              <a:tr h="288032">
                <a:tc>
                  <a:txBody>
                    <a:bodyPr/>
                    <a:lstStyle/>
                    <a:p>
                      <a:pPr algn="ctr"/>
                      <a:r>
                        <a:rPr lang="ru-RU" sz="1100" b="1" dirty="0" smtClean="0">
                          <a:latin typeface="Times New Roman" panose="02020603050405020304" pitchFamily="18" charset="0"/>
                          <a:cs typeface="Times New Roman" panose="02020603050405020304" pitchFamily="18" charset="0"/>
                        </a:rPr>
                        <a:t>2,1</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3</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b="1" dirty="0" smtClean="0">
                          <a:latin typeface="Times New Roman" panose="02020603050405020304" pitchFamily="18" charset="0"/>
                          <a:cs typeface="Times New Roman" panose="02020603050405020304" pitchFamily="18" charset="0"/>
                        </a:rPr>
                        <a:t>2,4</a:t>
                      </a:r>
                      <a:endParaRPr lang="ru-RU" sz="1100" b="1"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3</a:t>
                      </a:r>
                      <a:endParaRPr lang="ru-RU" sz="1100"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b="1" dirty="0" smtClean="0">
                          <a:latin typeface="Times New Roman" panose="02020603050405020304" pitchFamily="18" charset="0"/>
                          <a:cs typeface="Times New Roman" panose="02020603050405020304" pitchFamily="18" charset="0"/>
                        </a:rPr>
                        <a:t>1,3</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4</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b="1" dirty="0" smtClean="0">
                          <a:latin typeface="Times New Roman" panose="02020603050405020304" pitchFamily="18" charset="0"/>
                          <a:cs typeface="Times New Roman" panose="02020603050405020304" pitchFamily="18" charset="0"/>
                        </a:rPr>
                        <a:t>7,5</a:t>
                      </a: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10</a:t>
                      </a:r>
                    </a:p>
                  </a:txBody>
                  <a:tcPr marL="68580" marR="68580"/>
                </a:tc>
              </a:tr>
            </a:tbl>
          </a:graphicData>
        </a:graphic>
      </p:graphicFrame>
      <p:sp>
        <p:nvSpPr>
          <p:cNvPr id="12" name="TextBox 11"/>
          <p:cNvSpPr txBox="1"/>
          <p:nvPr/>
        </p:nvSpPr>
        <p:spPr>
          <a:xfrm>
            <a:off x="1214414" y="5857892"/>
            <a:ext cx="2370535" cy="6143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1600" dirty="0">
                <a:solidFill>
                  <a:prstClr val="black"/>
                </a:solidFill>
                <a:latin typeface="Arial Narrow" panose="020B0606020202030204" pitchFamily="34" charset="0"/>
              </a:rPr>
              <a:t>2,1+2,4+1,3+7,5 = 13,3 из 20 </a:t>
            </a:r>
          </a:p>
          <a:p>
            <a:pPr algn="ctr" fontAlgn="auto">
              <a:spcBef>
                <a:spcPts val="0"/>
              </a:spcBef>
              <a:spcAft>
                <a:spcPts val="0"/>
              </a:spcAft>
              <a:defRPr/>
            </a:pPr>
            <a:r>
              <a:rPr lang="ru-RU" b="1" dirty="0">
                <a:solidFill>
                  <a:srgbClr val="FF0000"/>
                </a:solidFill>
                <a:latin typeface="Arial Narrow" panose="020B0606020202030204" pitchFamily="34" charset="0"/>
              </a:rPr>
              <a:t>13,3 ~ 66,5</a:t>
            </a:r>
            <a:r>
              <a:rPr lang="ru-RU" dirty="0">
                <a:solidFill>
                  <a:srgbClr val="FF0000"/>
                </a:solidFill>
                <a:latin typeface="Arial Narrow" panose="020B0606020202030204" pitchFamily="34" charset="0"/>
              </a:rPr>
              <a:t>%  </a:t>
            </a:r>
          </a:p>
        </p:txBody>
      </p:sp>
      <p:sp>
        <p:nvSpPr>
          <p:cNvPr id="77902" name="TextBox 12"/>
          <p:cNvSpPr txBox="1">
            <a:spLocks noChangeArrowheads="1"/>
          </p:cNvSpPr>
          <p:nvPr/>
        </p:nvSpPr>
        <p:spPr bwMode="auto">
          <a:xfrm>
            <a:off x="5429256" y="5643578"/>
            <a:ext cx="1875234" cy="923330"/>
          </a:xfrm>
          <a:prstGeom prst="rect">
            <a:avLst/>
          </a:prstGeom>
          <a:noFill/>
          <a:ln w="9525">
            <a:noFill/>
            <a:miter lim="800000"/>
            <a:headEnd/>
            <a:tailEnd/>
          </a:ln>
        </p:spPr>
        <p:txBody>
          <a:bodyPr>
            <a:spAutoFit/>
          </a:bodyPr>
          <a:lstStyle/>
          <a:p>
            <a:pPr algn="ctr"/>
            <a:r>
              <a:rPr lang="ru-RU" i="1" dirty="0">
                <a:solidFill>
                  <a:srgbClr val="FF0000"/>
                </a:solidFill>
                <a:latin typeface="Arial Narrow" pitchFamily="34" charset="0"/>
              </a:rPr>
              <a:t>Оқушының тоқсандық бағасы «4» </a:t>
            </a:r>
            <a:endParaRPr lang="en-US" i="1" dirty="0">
              <a:solidFill>
                <a:srgbClr val="FF0000"/>
              </a:solidFill>
              <a:latin typeface="Arial Narrow" pitchFamily="34" charset="0"/>
            </a:endParaRPr>
          </a:p>
        </p:txBody>
      </p:sp>
      <p:graphicFrame>
        <p:nvGraphicFramePr>
          <p:cNvPr id="14" name="Таблица 13"/>
          <p:cNvGraphicFramePr>
            <a:graphicFrameLocks noGrp="1"/>
          </p:cNvGraphicFramePr>
          <p:nvPr/>
        </p:nvGraphicFramePr>
        <p:xfrm>
          <a:off x="428596" y="1285860"/>
          <a:ext cx="3143272" cy="1899920"/>
        </p:xfrm>
        <a:graphic>
          <a:graphicData uri="http://schemas.openxmlformats.org/drawingml/2006/table">
            <a:tbl>
              <a:tblPr firstRow="1" bandRow="1">
                <a:tableStyleId>{5940675A-B579-460E-94D1-54222C63F5DA}</a:tableStyleId>
              </a:tblPr>
              <a:tblGrid>
                <a:gridCol w="959926"/>
                <a:gridCol w="959926"/>
                <a:gridCol w="1223420"/>
              </a:tblGrid>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anose="02020603050405020304" pitchFamily="18" charset="0"/>
                          <a:cs typeface="Times New Roman" panose="02020603050405020304" pitchFamily="18" charset="0"/>
                        </a:rPr>
                        <a:t>Бөлім/ор-тақ тақырып бойынша ЖБ</a:t>
                      </a:r>
                    </a:p>
                  </a:txBody>
                  <a:tcPr marL="68580" marR="6858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anose="02020603050405020304" pitchFamily="18" charset="0"/>
                          <a:cs typeface="Times New Roman" panose="02020603050405020304" pitchFamily="18" charset="0"/>
                        </a:rPr>
                        <a:t>Бөлім/ор-тақ тақырып бойынша ЖБ</a:t>
                      </a:r>
                    </a:p>
                  </a:txBody>
                  <a:tcPr marL="68580" marR="6858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anose="02020603050405020304" pitchFamily="18" charset="0"/>
                          <a:cs typeface="Times New Roman" panose="02020603050405020304" pitchFamily="18" charset="0"/>
                        </a:rPr>
                        <a:t>Бөлім/ортақ тақырып бойынша ЖБ</a:t>
                      </a:r>
                    </a:p>
                  </a:txBody>
                  <a:tcPr marL="68580" marR="68580"/>
                </a:tc>
              </a:tr>
              <a:tr h="370840">
                <a:tc>
                  <a:txBody>
                    <a:bodyPr/>
                    <a:lstStyle/>
                    <a:p>
                      <a:pPr algn="ctr"/>
                      <a:r>
                        <a:rPr lang="ru-RU"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dirty="0" smtClean="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a:txBody>
                  <a:tcPr marL="68580" marR="68580"/>
                </a:tc>
              </a:tr>
              <a:tr h="370840">
                <a:tc gridSpan="3">
                  <a:txBody>
                    <a:bodyPr/>
                    <a:lstStyle/>
                    <a:p>
                      <a:pPr algn="ctr"/>
                      <a:r>
                        <a:rPr lang="ru-RU"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dirty="0"/>
                    </a:p>
                  </a:txBody>
                  <a:tcPr/>
                </a:tc>
                <a:tc hMerge="1">
                  <a:txBody>
                    <a:bodyPr/>
                    <a:lstStyle/>
                    <a:p>
                      <a:endParaRPr lang="en-US" dirty="0"/>
                    </a:p>
                  </a:txBody>
                  <a:tcPr/>
                </a:tc>
              </a:tr>
            </a:tbl>
          </a:graphicData>
        </a:graphic>
      </p:graphicFrame>
      <p:graphicFrame>
        <p:nvGraphicFramePr>
          <p:cNvPr id="15" name="Таблица 14"/>
          <p:cNvGraphicFramePr>
            <a:graphicFrameLocks noGrp="1"/>
          </p:cNvGraphicFramePr>
          <p:nvPr/>
        </p:nvGraphicFramePr>
        <p:xfrm>
          <a:off x="4857752" y="1571612"/>
          <a:ext cx="1093825" cy="1440160"/>
        </p:xfrm>
        <a:graphic>
          <a:graphicData uri="http://schemas.openxmlformats.org/drawingml/2006/table">
            <a:tbl>
              <a:tblPr firstRow="1" bandRow="1">
                <a:tableStyleId>{5940675A-B579-460E-94D1-54222C63F5DA}</a:tableStyleId>
              </a:tblPr>
              <a:tblGrid>
                <a:gridCol w="1093825"/>
              </a:tblGrid>
              <a:tr h="669821">
                <a:tc>
                  <a:txBody>
                    <a:bodyPr/>
                    <a:lstStyle/>
                    <a:p>
                      <a:pPr algn="ctr"/>
                      <a:r>
                        <a:rPr lang="ru-RU" sz="1600" b="1" dirty="0" smtClean="0">
                          <a:latin typeface="Arial Narrow" panose="020B0606020202030204" pitchFamily="34" charset="0"/>
                        </a:rPr>
                        <a:t>Тоқсандық ЖБ</a:t>
                      </a:r>
                      <a:endParaRPr lang="en-US" sz="1600" b="1" dirty="0">
                        <a:latin typeface="Arial Narrow" panose="020B0606020202030204" pitchFamily="34" charset="0"/>
                      </a:endParaRPr>
                    </a:p>
                  </a:txBody>
                  <a:tcPr marL="68580" marR="68580"/>
                </a:tc>
              </a:tr>
              <a:tr h="770339">
                <a:tc>
                  <a:txBody>
                    <a:bodyPr/>
                    <a:lstStyle/>
                    <a:p>
                      <a:pPr algn="ctr"/>
                      <a:r>
                        <a:rPr lang="ru-RU" sz="1600" dirty="0" smtClean="0">
                          <a:latin typeface="Arial Narrow" panose="020B0606020202030204" pitchFamily="34" charset="0"/>
                        </a:rPr>
                        <a:t>50%</a:t>
                      </a:r>
                      <a:endParaRPr lang="en-US" sz="1600" dirty="0">
                        <a:latin typeface="Arial Narrow" panose="020B0606020202030204" pitchFamily="34" charset="0"/>
                      </a:endParaRPr>
                    </a:p>
                  </a:txBody>
                  <a:tcPr marL="68580" marR="68580" anchor="ctr"/>
                </a:tc>
              </a:tr>
            </a:tbl>
          </a:graphicData>
        </a:graphic>
      </p:graphicFrame>
      <p:graphicFrame>
        <p:nvGraphicFramePr>
          <p:cNvPr id="16" name="Таблица 15"/>
          <p:cNvGraphicFramePr>
            <a:graphicFrameLocks noGrp="1"/>
          </p:cNvGraphicFramePr>
          <p:nvPr/>
        </p:nvGraphicFramePr>
        <p:xfrm>
          <a:off x="7000892" y="1500174"/>
          <a:ext cx="1026114" cy="1447792"/>
        </p:xfrm>
        <a:graphic>
          <a:graphicData uri="http://schemas.openxmlformats.org/drawingml/2006/table">
            <a:tbl>
              <a:tblPr firstRow="1" bandRow="1">
                <a:tableStyleId>{5940675A-B579-460E-94D1-54222C63F5DA}</a:tableStyleId>
              </a:tblPr>
              <a:tblGrid>
                <a:gridCol w="1026114"/>
              </a:tblGrid>
              <a:tr h="646857">
                <a:tc>
                  <a:txBody>
                    <a:bodyPr/>
                    <a:lstStyle/>
                    <a:p>
                      <a:pPr algn="ctr"/>
                      <a:r>
                        <a:rPr lang="ru-RU" sz="1600" b="1" dirty="0" smtClean="0">
                          <a:latin typeface="Arial Narrow" panose="020B0606020202030204" pitchFamily="34" charset="0"/>
                        </a:rPr>
                        <a:t>Тоқсан-дық баға</a:t>
                      </a:r>
                      <a:endParaRPr lang="en-US" sz="1600" b="1" dirty="0">
                        <a:latin typeface="Arial Narrow" panose="020B0606020202030204" pitchFamily="34" charset="0"/>
                      </a:endParaRPr>
                    </a:p>
                  </a:txBody>
                  <a:tcPr marL="68580" marR="68580"/>
                </a:tc>
              </a:tr>
              <a:tr h="800935">
                <a:tc>
                  <a:txBody>
                    <a:bodyPr/>
                    <a:lstStyle/>
                    <a:p>
                      <a:pPr algn="ctr"/>
                      <a:r>
                        <a:rPr lang="ru-RU" sz="1600" dirty="0" smtClean="0">
                          <a:latin typeface="Arial Narrow" panose="020B0606020202030204" pitchFamily="34" charset="0"/>
                        </a:rPr>
                        <a:t>100 % </a:t>
                      </a:r>
                      <a:endParaRPr lang="en-US" sz="1600" dirty="0">
                        <a:latin typeface="Arial Narrow" panose="020B0606020202030204" pitchFamily="34" charset="0"/>
                      </a:endParaRPr>
                    </a:p>
                  </a:txBody>
                  <a:tcPr marL="68580" marR="68580" anchor="ctr"/>
                </a:tc>
              </a:tr>
            </a:tbl>
          </a:graphicData>
        </a:graphic>
      </p:graphicFrame>
      <p:pic>
        <p:nvPicPr>
          <p:cNvPr id="77935" name="Рисунок 16"/>
          <p:cNvPicPr>
            <a:picLocks noChangeAspect="1"/>
          </p:cNvPicPr>
          <p:nvPr/>
        </p:nvPicPr>
        <p:blipFill>
          <a:blip r:embed="rId2" cstate="print"/>
          <a:srcRect/>
          <a:stretch>
            <a:fillRect/>
          </a:stretch>
        </p:blipFill>
        <p:spPr bwMode="auto">
          <a:xfrm>
            <a:off x="3786182" y="2071678"/>
            <a:ext cx="386953" cy="517525"/>
          </a:xfrm>
          <a:prstGeom prst="rect">
            <a:avLst/>
          </a:prstGeom>
          <a:noFill/>
          <a:ln w="9525">
            <a:noFill/>
            <a:miter lim="800000"/>
            <a:headEnd/>
            <a:tailEnd/>
          </a:ln>
        </p:spPr>
      </p:pic>
      <p:grpSp>
        <p:nvGrpSpPr>
          <p:cNvPr id="2" name="Группа 17"/>
          <p:cNvGrpSpPr>
            <a:grpSpLocks/>
          </p:cNvGrpSpPr>
          <p:nvPr/>
        </p:nvGrpSpPr>
        <p:grpSpPr bwMode="auto">
          <a:xfrm>
            <a:off x="6357950" y="2143116"/>
            <a:ext cx="377429" cy="265113"/>
            <a:chOff x="5220072" y="1186389"/>
            <a:chExt cx="504056" cy="264795"/>
          </a:xfrm>
        </p:grpSpPr>
        <p:sp>
          <p:nvSpPr>
            <p:cNvPr id="19" name="Прямоугольник 18"/>
            <p:cNvSpPr/>
            <p:nvPr/>
          </p:nvSpPr>
          <p:spPr>
            <a:xfrm>
              <a:off x="5220072" y="1356048"/>
              <a:ext cx="504056" cy="9513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Прямоугольник 19"/>
            <p:cNvSpPr/>
            <p:nvPr/>
          </p:nvSpPr>
          <p:spPr>
            <a:xfrm>
              <a:off x="5220072" y="1186389"/>
              <a:ext cx="504056" cy="9513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cxnSp>
        <p:nvCxnSpPr>
          <p:cNvPr id="21" name="Прямая со стрелкой 20"/>
          <p:cNvCxnSpPr/>
          <p:nvPr/>
        </p:nvCxnSpPr>
        <p:spPr>
          <a:xfrm>
            <a:off x="2465785" y="5499100"/>
            <a:ext cx="432197" cy="23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3124200" y="5492750"/>
            <a:ext cx="134541" cy="241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415904" y="5483226"/>
            <a:ext cx="291703" cy="250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774282" y="5499100"/>
            <a:ext cx="311944" cy="23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941" name="TextBox 29"/>
          <p:cNvSpPr txBox="1">
            <a:spLocks noChangeArrowheads="1"/>
          </p:cNvSpPr>
          <p:nvPr/>
        </p:nvSpPr>
        <p:spPr bwMode="auto">
          <a:xfrm>
            <a:off x="428596" y="6572272"/>
            <a:ext cx="7354520" cy="523220"/>
          </a:xfrm>
          <a:prstGeom prst="rect">
            <a:avLst/>
          </a:prstGeom>
          <a:noFill/>
          <a:ln w="9525">
            <a:noFill/>
            <a:miter lim="800000"/>
            <a:headEnd/>
            <a:tailEnd/>
          </a:ln>
        </p:spPr>
        <p:txBody>
          <a:bodyPr wrap="square">
            <a:spAutoFit/>
          </a:bodyPr>
          <a:lstStyle/>
          <a:p>
            <a:r>
              <a:rPr lang="ru-RU" sz="1400" i="1" dirty="0">
                <a:solidFill>
                  <a:srgbClr val="0070C0"/>
                </a:solidFill>
                <a:latin typeface="Arial Narrow" pitchFamily="34" charset="0"/>
              </a:rPr>
              <a:t>*Балдар мен бағалардың есебі автоматты түрде электрондық журналда жүзеге асырылады</a:t>
            </a:r>
            <a:endParaRPr lang="en-US" sz="1400" i="1" dirty="0">
              <a:solidFill>
                <a:srgbClr val="0070C0"/>
              </a:solidFill>
              <a:latin typeface="Arial Narrow" pitchFamily="34" charset="0"/>
            </a:endParaRPr>
          </a:p>
          <a:p>
            <a:endParaRPr lang="en-US" sz="1400" i="1" dirty="0">
              <a:solidFill>
                <a:srgbClr val="0070C0"/>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869EB-2E8B-4CFB-8E18-046DFF75D6EE}" type="slidenum">
              <a:rPr lang="ru-RU">
                <a:solidFill>
                  <a:srgbClr val="CBA523"/>
                </a:solidFill>
                <a:cs typeface="Arial" charset="0"/>
              </a:rPr>
              <a:pPr fontAlgn="base">
                <a:spcBef>
                  <a:spcPct val="0"/>
                </a:spcBef>
                <a:spcAft>
                  <a:spcPct val="0"/>
                </a:spcAft>
              </a:pPr>
              <a:t>16</a:t>
            </a:fld>
            <a:endParaRPr lang="ru-RU" dirty="0">
              <a:solidFill>
                <a:srgbClr val="CBA523"/>
              </a:solidFill>
              <a:cs typeface="Arial" charset="0"/>
            </a:endParaRPr>
          </a:p>
        </p:txBody>
      </p:sp>
      <p:sp>
        <p:nvSpPr>
          <p:cNvPr id="78850" name="TextBox 25"/>
          <p:cNvSpPr txBox="1">
            <a:spLocks noChangeArrowheads="1"/>
          </p:cNvSpPr>
          <p:nvPr/>
        </p:nvSpPr>
        <p:spPr bwMode="auto">
          <a:xfrm>
            <a:off x="1285852" y="1214422"/>
            <a:ext cx="6259115" cy="338137"/>
          </a:xfrm>
          <a:prstGeom prst="rect">
            <a:avLst/>
          </a:prstGeom>
          <a:noFill/>
          <a:ln w="9525">
            <a:noFill/>
            <a:miter lim="800000"/>
            <a:headEnd/>
            <a:tailEnd/>
          </a:ln>
        </p:spPr>
        <p:txBody>
          <a:bodyPr>
            <a:spAutoFit/>
          </a:bodyPr>
          <a:lstStyle/>
          <a:p>
            <a:pPr algn="ctr"/>
            <a:r>
              <a:rPr lang="ru-RU" sz="1600" i="1" dirty="0">
                <a:solidFill>
                  <a:srgbClr val="FF0000"/>
                </a:solidFill>
                <a:latin typeface="Arial Narrow" pitchFamily="34" charset="0"/>
              </a:rPr>
              <a:t>Оқушылардың 1-4 тоқсандардағы </a:t>
            </a:r>
            <a:r>
              <a:rPr lang="ru-RU" sz="1600" i="1" dirty="0" smtClean="0">
                <a:solidFill>
                  <a:srgbClr val="FF0000"/>
                </a:solidFill>
                <a:latin typeface="Arial Narrow" pitchFamily="34" charset="0"/>
              </a:rPr>
              <a:t> нәтижесі</a:t>
            </a:r>
            <a:endParaRPr lang="en-US" sz="1600" i="1" dirty="0">
              <a:solidFill>
                <a:srgbClr val="FF0000"/>
              </a:solidFill>
              <a:latin typeface="Arial Narrow" pitchFamily="34" charset="0"/>
            </a:endParaRPr>
          </a:p>
        </p:txBody>
      </p:sp>
      <p:sp>
        <p:nvSpPr>
          <p:cNvPr id="27" name="TextBox 26"/>
          <p:cNvSpPr txBox="1"/>
          <p:nvPr/>
        </p:nvSpPr>
        <p:spPr>
          <a:xfrm>
            <a:off x="2556273" y="3141663"/>
            <a:ext cx="4026694" cy="11684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1400" b="1" dirty="0">
                <a:solidFill>
                  <a:srgbClr val="FF0000"/>
                </a:solidFill>
                <a:latin typeface="Times New Roman" panose="02020603050405020304" pitchFamily="18" charset="0"/>
                <a:cs typeface="Times New Roman" panose="02020603050405020304" pitchFamily="18" charset="0"/>
              </a:rPr>
              <a:t>Оқушының жылдық бағасы</a:t>
            </a:r>
          </a:p>
          <a:p>
            <a:pPr algn="ctr" fontAlgn="auto">
              <a:spcBef>
                <a:spcPts val="0"/>
              </a:spcBef>
              <a:spcAft>
                <a:spcPts val="0"/>
              </a:spcAft>
              <a:defRPr/>
            </a:pPr>
            <a:endParaRPr lang="ru-RU" sz="1400" b="1"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Төрт тоқсан бойынша балл қосындысы</a:t>
            </a: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13,3 + 16 + 24 + 15 </a:t>
            </a:r>
            <a:r>
              <a:rPr lang="ru-RU" sz="1400" dirty="0">
                <a:solidFill>
                  <a:prstClr val="black"/>
                </a:solidFill>
                <a:latin typeface="Times New Roman" panose="02020603050405020304" pitchFamily="18" charset="0"/>
                <a:cs typeface="Times New Roman" panose="02020603050405020304" pitchFamily="18" charset="0"/>
              </a:rPr>
              <a:t>= 68,3    (90)</a:t>
            </a:r>
          </a:p>
        </p:txBody>
      </p:sp>
      <p:graphicFrame>
        <p:nvGraphicFramePr>
          <p:cNvPr id="28" name="Таблица 27"/>
          <p:cNvGraphicFramePr>
            <a:graphicFrameLocks noGrp="1"/>
          </p:cNvGraphicFramePr>
          <p:nvPr/>
        </p:nvGraphicFramePr>
        <p:xfrm>
          <a:off x="6715140" y="1785926"/>
          <a:ext cx="1328199" cy="1059317"/>
        </p:xfrm>
        <a:graphic>
          <a:graphicData uri="http://schemas.openxmlformats.org/drawingml/2006/table">
            <a:tbl>
              <a:tblPr firstRow="1" bandRow="1">
                <a:tableStyleId>{5940675A-B579-460E-94D1-54222C63F5DA}</a:tableStyleId>
              </a:tblPr>
              <a:tblGrid>
                <a:gridCol w="669448"/>
                <a:gridCol w="658751"/>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4-тоқсан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ru-RU" sz="1200" b="1" dirty="0" smtClean="0">
                          <a:latin typeface="Times New Roman" panose="02020603050405020304" pitchFamily="18" charset="0"/>
                          <a:cs typeface="Times New Roman" panose="02020603050405020304" pitchFamily="18" charset="0"/>
                        </a:rPr>
                        <a:t>15</a:t>
                      </a: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20</a:t>
                      </a:r>
                    </a:p>
                  </a:txBody>
                  <a:tcPr marL="68580" marR="68580"/>
                </a:tc>
              </a:tr>
            </a:tbl>
          </a:graphicData>
        </a:graphic>
      </p:graphicFrame>
      <p:graphicFrame>
        <p:nvGraphicFramePr>
          <p:cNvPr id="29" name="Таблица 28"/>
          <p:cNvGraphicFramePr>
            <a:graphicFrameLocks noGrp="1"/>
          </p:cNvGraphicFramePr>
          <p:nvPr/>
        </p:nvGraphicFramePr>
        <p:xfrm>
          <a:off x="571472" y="1785926"/>
          <a:ext cx="1223396" cy="1059317"/>
        </p:xfrm>
        <a:graphic>
          <a:graphicData uri="http://schemas.openxmlformats.org/drawingml/2006/table">
            <a:tbl>
              <a:tblPr firstRow="1" bandRow="1">
                <a:tableStyleId>{5940675A-B579-460E-94D1-54222C63F5DA}</a:tableStyleId>
              </a:tblPr>
              <a:tblGrid>
                <a:gridCol w="611698"/>
                <a:gridCol w="611698"/>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1-тоқсан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ru-RU" sz="1200" b="1" dirty="0" smtClean="0">
                          <a:latin typeface="Times New Roman" panose="02020603050405020304" pitchFamily="18" charset="0"/>
                          <a:cs typeface="Times New Roman" panose="02020603050405020304" pitchFamily="18" charset="0"/>
                        </a:rPr>
                        <a:t>13,3</a:t>
                      </a:r>
                      <a:endParaRPr lang="en-US" sz="12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marL="68580" marR="68580"/>
                </a:tc>
              </a:tr>
            </a:tbl>
          </a:graphicData>
        </a:graphic>
      </p:graphicFrame>
      <p:graphicFrame>
        <p:nvGraphicFramePr>
          <p:cNvPr id="30" name="Таблица 29"/>
          <p:cNvGraphicFramePr>
            <a:graphicFrameLocks noGrp="1"/>
          </p:cNvGraphicFramePr>
          <p:nvPr/>
        </p:nvGraphicFramePr>
        <p:xfrm>
          <a:off x="2643174" y="1785926"/>
          <a:ext cx="1223404" cy="1059317"/>
        </p:xfrm>
        <a:graphic>
          <a:graphicData uri="http://schemas.openxmlformats.org/drawingml/2006/table">
            <a:tbl>
              <a:tblPr firstRow="1" bandRow="1">
                <a:tableStyleId>{5940675A-B579-460E-94D1-54222C63F5DA}</a:tableStyleId>
              </a:tblPr>
              <a:tblGrid>
                <a:gridCol w="611702"/>
                <a:gridCol w="611702"/>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2-тоқсан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kk-KZ" sz="1200" b="1" dirty="0" smtClean="0">
                          <a:latin typeface="Times New Roman" panose="02020603050405020304" pitchFamily="18" charset="0"/>
                          <a:cs typeface="Times New Roman" panose="02020603050405020304" pitchFamily="18" charset="0"/>
                        </a:rPr>
                        <a:t>16</a:t>
                      </a:r>
                      <a:endParaRPr lang="en-US" sz="12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marL="68580" marR="68580"/>
                </a:tc>
              </a:tr>
            </a:tbl>
          </a:graphicData>
        </a:graphic>
      </p:graphicFrame>
      <p:graphicFrame>
        <p:nvGraphicFramePr>
          <p:cNvPr id="31" name="Таблица 30"/>
          <p:cNvGraphicFramePr>
            <a:graphicFrameLocks noGrp="1"/>
          </p:cNvGraphicFramePr>
          <p:nvPr/>
        </p:nvGraphicFramePr>
        <p:xfrm>
          <a:off x="4714876" y="1785926"/>
          <a:ext cx="1306806" cy="1059317"/>
        </p:xfrm>
        <a:graphic>
          <a:graphicData uri="http://schemas.openxmlformats.org/drawingml/2006/table">
            <a:tbl>
              <a:tblPr firstRow="1" bandRow="1">
                <a:tableStyleId>{5940675A-B579-460E-94D1-54222C63F5DA}</a:tableStyleId>
              </a:tblPr>
              <a:tblGrid>
                <a:gridCol w="658751"/>
                <a:gridCol w="648055"/>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3-тоқсан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kk-KZ" sz="1200" b="1" dirty="0" smtClean="0">
                          <a:latin typeface="Times New Roman" panose="02020603050405020304" pitchFamily="18" charset="0"/>
                          <a:cs typeface="Times New Roman" panose="02020603050405020304" pitchFamily="18" charset="0"/>
                        </a:rPr>
                        <a:t>24</a:t>
                      </a:r>
                      <a:endParaRPr lang="en-US" sz="12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30</a:t>
                      </a:r>
                      <a:endParaRPr lang="en-US" sz="1200" dirty="0">
                        <a:latin typeface="Times New Roman" panose="02020603050405020304" pitchFamily="18" charset="0"/>
                        <a:cs typeface="Times New Roman" panose="02020603050405020304" pitchFamily="18" charset="0"/>
                      </a:endParaRPr>
                    </a:p>
                  </a:txBody>
                  <a:tcPr marL="68580" marR="68580"/>
                </a:tc>
              </a:tr>
            </a:tbl>
          </a:graphicData>
        </a:graphic>
      </p:graphicFrame>
      <p:pic>
        <p:nvPicPr>
          <p:cNvPr id="78904" name="Рисунок 31"/>
          <p:cNvPicPr>
            <a:picLocks noChangeAspect="1"/>
          </p:cNvPicPr>
          <p:nvPr/>
        </p:nvPicPr>
        <p:blipFill>
          <a:blip r:embed="rId2" cstate="print"/>
          <a:srcRect/>
          <a:stretch>
            <a:fillRect/>
          </a:stretch>
        </p:blipFill>
        <p:spPr bwMode="auto">
          <a:xfrm>
            <a:off x="2071670" y="2143116"/>
            <a:ext cx="265509" cy="352425"/>
          </a:xfrm>
          <a:prstGeom prst="rect">
            <a:avLst/>
          </a:prstGeom>
          <a:noFill/>
          <a:ln w="9525">
            <a:noFill/>
            <a:miter lim="800000"/>
            <a:headEnd/>
            <a:tailEnd/>
          </a:ln>
        </p:spPr>
      </p:pic>
      <p:pic>
        <p:nvPicPr>
          <p:cNvPr id="78905" name="Рисунок 32"/>
          <p:cNvPicPr>
            <a:picLocks noChangeAspect="1"/>
          </p:cNvPicPr>
          <p:nvPr/>
        </p:nvPicPr>
        <p:blipFill>
          <a:blip r:embed="rId2" cstate="print"/>
          <a:srcRect/>
          <a:stretch>
            <a:fillRect/>
          </a:stretch>
        </p:blipFill>
        <p:spPr bwMode="auto">
          <a:xfrm>
            <a:off x="4143372" y="2143116"/>
            <a:ext cx="264319" cy="352425"/>
          </a:xfrm>
          <a:prstGeom prst="rect">
            <a:avLst/>
          </a:prstGeom>
          <a:noFill/>
          <a:ln w="9525">
            <a:noFill/>
            <a:miter lim="800000"/>
            <a:headEnd/>
            <a:tailEnd/>
          </a:ln>
        </p:spPr>
      </p:pic>
      <p:pic>
        <p:nvPicPr>
          <p:cNvPr id="78906" name="Рисунок 33"/>
          <p:cNvPicPr>
            <a:picLocks noChangeAspect="1"/>
          </p:cNvPicPr>
          <p:nvPr/>
        </p:nvPicPr>
        <p:blipFill>
          <a:blip r:embed="rId2" cstate="print"/>
          <a:srcRect/>
          <a:stretch>
            <a:fillRect/>
          </a:stretch>
        </p:blipFill>
        <p:spPr bwMode="auto">
          <a:xfrm>
            <a:off x="6215074" y="2143116"/>
            <a:ext cx="265509" cy="352425"/>
          </a:xfrm>
          <a:prstGeom prst="rect">
            <a:avLst/>
          </a:prstGeom>
          <a:noFill/>
          <a:ln w="9525">
            <a:noFill/>
            <a:miter lim="800000"/>
            <a:headEnd/>
            <a:tailEnd/>
          </a:ln>
        </p:spPr>
      </p:pic>
      <p:sp>
        <p:nvSpPr>
          <p:cNvPr id="35" name="TextBox 34"/>
          <p:cNvSpPr txBox="1"/>
          <p:nvPr/>
        </p:nvSpPr>
        <p:spPr>
          <a:xfrm>
            <a:off x="3437335" y="5184775"/>
            <a:ext cx="1570434" cy="3381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1600" b="1" dirty="0">
                <a:solidFill>
                  <a:prstClr val="black"/>
                </a:solidFill>
                <a:latin typeface="Arial Narrow" panose="020B0606020202030204" pitchFamily="34" charset="0"/>
              </a:rPr>
              <a:t> </a:t>
            </a:r>
            <a:r>
              <a:rPr lang="ru-RU" sz="1600" b="1" dirty="0">
                <a:solidFill>
                  <a:srgbClr val="FF0000"/>
                </a:solidFill>
                <a:latin typeface="Arial Narrow" panose="020B0606020202030204" pitchFamily="34" charset="0"/>
              </a:rPr>
              <a:t>68,3 ~ 75,9 %</a:t>
            </a:r>
            <a:r>
              <a:rPr lang="ru-RU" sz="1600" dirty="0">
                <a:solidFill>
                  <a:srgbClr val="FF0000"/>
                </a:solidFill>
                <a:latin typeface="Arial Narrow" panose="020B0606020202030204" pitchFamily="34" charset="0"/>
              </a:rPr>
              <a:t> </a:t>
            </a:r>
          </a:p>
        </p:txBody>
      </p:sp>
      <p:graphicFrame>
        <p:nvGraphicFramePr>
          <p:cNvPr id="36" name="Таблица 35"/>
          <p:cNvGraphicFramePr>
            <a:graphicFrameLocks noGrp="1"/>
          </p:cNvGraphicFramePr>
          <p:nvPr/>
        </p:nvGraphicFramePr>
        <p:xfrm>
          <a:off x="1699023" y="4716463"/>
          <a:ext cx="1381114" cy="1100714"/>
        </p:xfrm>
        <a:graphic>
          <a:graphicData uri="http://schemas.openxmlformats.org/drawingml/2006/table">
            <a:tbl>
              <a:tblPr firstRow="1" bandRow="1">
                <a:tableStyleId>{5940675A-B579-460E-94D1-54222C63F5DA}</a:tableStyleId>
              </a:tblPr>
              <a:tblGrid>
                <a:gridCol w="721521"/>
                <a:gridCol w="659593"/>
              </a:tblGrid>
              <a:tr h="336997">
                <a:tc gridSpan="2">
                  <a:txBody>
                    <a:bodyPr/>
                    <a:lstStyle/>
                    <a:p>
                      <a:pPr algn="ctr"/>
                      <a:r>
                        <a:rPr lang="ru-RU" sz="1100" b="1" dirty="0" smtClean="0">
                          <a:latin typeface="Times New Roman" panose="02020603050405020304" pitchFamily="18" charset="0"/>
                          <a:cs typeface="Times New Roman" panose="02020603050405020304" pitchFamily="18" charset="0"/>
                        </a:rPr>
                        <a:t>Барлық балдар</a:t>
                      </a:r>
                      <a:endParaRPr lang="en-US" sz="11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62109">
                <a:tc>
                  <a:txBody>
                    <a:bodyPr/>
                    <a:lstStyle/>
                    <a:p>
                      <a:pPr algn="ctr"/>
                      <a:r>
                        <a:rPr lang="ru-RU" sz="1100" b="1" dirty="0" smtClean="0">
                          <a:latin typeface="Times New Roman" panose="02020603050405020304" pitchFamily="18" charset="0"/>
                          <a:cs typeface="Times New Roman" panose="02020603050405020304" pitchFamily="18" charset="0"/>
                        </a:rPr>
                        <a:t>Оқушы балы</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b="1"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r>
              <a:tr h="336997">
                <a:tc>
                  <a:txBody>
                    <a:bodyPr/>
                    <a:lstStyle/>
                    <a:p>
                      <a:pPr algn="ctr"/>
                      <a:r>
                        <a:rPr lang="ru-RU" sz="1100" b="1" dirty="0" smtClean="0">
                          <a:latin typeface="Times New Roman" panose="02020603050405020304" pitchFamily="18" charset="0"/>
                          <a:cs typeface="Times New Roman" panose="02020603050405020304" pitchFamily="18" charset="0"/>
                        </a:rPr>
                        <a:t>68,3</a:t>
                      </a: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90</a:t>
                      </a:r>
                      <a:endParaRPr lang="ru-RU" sz="1100" dirty="0" smtClean="0">
                        <a:latin typeface="Times New Roman" panose="02020603050405020304" pitchFamily="18" charset="0"/>
                        <a:cs typeface="Times New Roman" panose="02020603050405020304" pitchFamily="18" charset="0"/>
                      </a:endParaRPr>
                    </a:p>
                  </a:txBody>
                  <a:tcPr marL="68580" marR="68580"/>
                </a:tc>
              </a:tr>
            </a:tbl>
          </a:graphicData>
        </a:graphic>
      </p:graphicFrame>
      <p:graphicFrame>
        <p:nvGraphicFramePr>
          <p:cNvPr id="37" name="Таблица 36"/>
          <p:cNvGraphicFramePr>
            <a:graphicFrameLocks noGrp="1"/>
          </p:cNvGraphicFramePr>
          <p:nvPr/>
        </p:nvGraphicFramePr>
        <p:xfrm>
          <a:off x="5436394" y="4468814"/>
          <a:ext cx="2205675" cy="1632585"/>
        </p:xfrm>
        <a:graphic>
          <a:graphicData uri="http://schemas.openxmlformats.org/drawingml/2006/table">
            <a:tbl>
              <a:tblPr firstRow="1" bandRow="1">
                <a:tableStyleId>{5940675A-B579-460E-94D1-54222C63F5DA}</a:tableStyleId>
              </a:tblPr>
              <a:tblGrid>
                <a:gridCol w="783724"/>
                <a:gridCol w="1421951"/>
              </a:tblGrid>
              <a:tr h="31687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Балды бағаға айналдыру</a:t>
                      </a:r>
                      <a:r>
                        <a:rPr lang="ru-RU" sz="1400" b="1" i="0" u="none" strike="noStrike" baseline="0" dirty="0" smtClean="0">
                          <a:solidFill>
                            <a:srgbClr val="000000"/>
                          </a:solidFill>
                          <a:effectLst/>
                          <a:latin typeface="Times New Roman" panose="02020603050405020304" pitchFamily="18" charset="0"/>
                          <a:cs typeface="Times New Roman" panose="02020603050405020304" pitchFamily="18" charset="0"/>
                        </a:rPr>
                        <a:t> шәкілі</a:t>
                      </a:r>
                      <a:endParaRPr lang="ru-RU"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68580" marR="68580"/>
                </a:tc>
                <a:tc hMerge="1">
                  <a:txBody>
                    <a:bodyPr/>
                    <a:lstStyle/>
                    <a:p>
                      <a:endParaRPr lang="en-US" sz="1200" dirty="0">
                        <a:latin typeface="Arial Narrow" panose="020B0606020202030204" pitchFamily="34" charset="0"/>
                      </a:endParaRPr>
                    </a:p>
                  </a:txBody>
                  <a:tcP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0-20%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21%-40%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41%-60%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61%-80%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81%-100%</a:t>
                      </a:r>
                    </a:p>
                  </a:txBody>
                  <a:tcPr marL="5358" marR="5358" marT="9525" marB="0" anchor="ctr"/>
                </a:tc>
              </a:tr>
            </a:tbl>
          </a:graphicData>
        </a:graphic>
      </p:graphicFrame>
      <p:sp>
        <p:nvSpPr>
          <p:cNvPr id="78943" name="TextBox 37"/>
          <p:cNvSpPr txBox="1">
            <a:spLocks noChangeArrowheads="1"/>
          </p:cNvSpPr>
          <p:nvPr/>
        </p:nvSpPr>
        <p:spPr bwMode="auto">
          <a:xfrm>
            <a:off x="2303860" y="5876925"/>
            <a:ext cx="2915840" cy="707886"/>
          </a:xfrm>
          <a:prstGeom prst="rect">
            <a:avLst/>
          </a:prstGeom>
          <a:noFill/>
          <a:ln w="9525">
            <a:noFill/>
            <a:miter lim="800000"/>
            <a:headEnd/>
            <a:tailEnd/>
          </a:ln>
        </p:spPr>
        <p:txBody>
          <a:bodyPr>
            <a:spAutoFit/>
          </a:bodyPr>
          <a:lstStyle/>
          <a:p>
            <a:pPr algn="ctr"/>
            <a:r>
              <a:rPr lang="ru-RU" sz="2000" i="1" dirty="0">
                <a:solidFill>
                  <a:srgbClr val="FF0000"/>
                </a:solidFill>
                <a:latin typeface="Times New Roman" pitchFamily="18" charset="0"/>
                <a:cs typeface="Times New Roman" pitchFamily="18" charset="0"/>
              </a:rPr>
              <a:t>Оқушының жылдық бағасы «4» </a:t>
            </a:r>
            <a:endParaRPr lang="en-US" sz="2000" i="1" dirty="0">
              <a:solidFill>
                <a:srgbClr val="FF0000"/>
              </a:solidFill>
              <a:latin typeface="Times New Roman" pitchFamily="18" charset="0"/>
              <a:cs typeface="Times New Roman" pitchFamily="18" charset="0"/>
            </a:endParaRPr>
          </a:p>
        </p:txBody>
      </p:sp>
      <p:sp>
        <p:nvSpPr>
          <p:cNvPr id="78944" name="TextBox 38"/>
          <p:cNvSpPr txBox="1">
            <a:spLocks noChangeArrowheads="1"/>
          </p:cNvSpPr>
          <p:nvPr/>
        </p:nvSpPr>
        <p:spPr bwMode="auto">
          <a:xfrm>
            <a:off x="1357312" y="6381750"/>
            <a:ext cx="6425804" cy="738664"/>
          </a:xfrm>
          <a:prstGeom prst="rect">
            <a:avLst/>
          </a:prstGeom>
          <a:noFill/>
          <a:ln w="9525">
            <a:noFill/>
            <a:miter lim="800000"/>
            <a:headEnd/>
            <a:tailEnd/>
          </a:ln>
        </p:spPr>
        <p:txBody>
          <a:bodyPr>
            <a:spAutoFit/>
          </a:bodyPr>
          <a:lstStyle/>
          <a:p>
            <a:r>
              <a:rPr lang="ru-RU" sz="1400" i="1" dirty="0">
                <a:solidFill>
                  <a:schemeClr val="bg1"/>
                </a:solidFill>
                <a:latin typeface="Arial Narrow" pitchFamily="34" charset="0"/>
              </a:rPr>
              <a:t>*Балдар мен бағалардың есебі автоматты түрде электрондық журналда жүзеге асырылады</a:t>
            </a:r>
            <a:endParaRPr lang="en-US" sz="1400" i="1" dirty="0">
              <a:solidFill>
                <a:schemeClr val="bg1"/>
              </a:solidFill>
              <a:latin typeface="Arial Narrow" pitchFamily="34" charset="0"/>
            </a:endParaRPr>
          </a:p>
          <a:p>
            <a:endParaRPr lang="en-US" sz="1400" i="1" dirty="0">
              <a:solidFill>
                <a:schemeClr val="bg1"/>
              </a:solidFill>
              <a:latin typeface="Arial Narrow" pitchFamily="34" charset="0"/>
            </a:endParaRPr>
          </a:p>
        </p:txBody>
      </p:sp>
      <p:sp>
        <p:nvSpPr>
          <p:cNvPr id="78945" name="Заголовок 1"/>
          <p:cNvSpPr txBox="1">
            <a:spLocks/>
          </p:cNvSpPr>
          <p:nvPr/>
        </p:nvSpPr>
        <p:spPr bwMode="auto">
          <a:xfrm>
            <a:off x="1258468" y="214290"/>
            <a:ext cx="7072362" cy="662010"/>
          </a:xfrm>
          <a:prstGeom prst="rect">
            <a:avLst/>
          </a:prstGeom>
          <a:noFill/>
          <a:ln w="9525">
            <a:noFill/>
            <a:miter lim="800000"/>
            <a:headEnd/>
            <a:tailEnd/>
          </a:ln>
        </p:spPr>
        <p:txBody>
          <a:bodyPr anchor="b"/>
          <a:lstStyle/>
          <a:p>
            <a:pPr algn="ctr"/>
            <a:r>
              <a:rPr lang="ru-RU" b="1" dirty="0" smtClean="0">
                <a:solidFill>
                  <a:srgbClr val="FFFF00"/>
                </a:solidFill>
                <a:latin typeface="Times New Roman" pitchFamily="18" charset="0"/>
                <a:cs typeface="Times New Roman" pitchFamily="18" charset="0"/>
              </a:rPr>
              <a:t>ОҚУШЫЛАРДЫҢ ЖЫЛДЫҚ БАҒАСЫН ЕСЕПТЕУ ҮЛГІСІ</a:t>
            </a:r>
            <a:endParaRPr lang="ru-RU"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188640"/>
            <a:ext cx="8229600" cy="990600"/>
          </a:xfrm>
        </p:spPr>
        <p:txBody>
          <a:bodyPr>
            <a:normAutofit/>
          </a:bodyPr>
          <a:lstStyle/>
          <a:p>
            <a:pPr algn="ctr"/>
            <a:r>
              <a:rPr lang="ru-RU" sz="2000" b="1" dirty="0" smtClean="0">
                <a:solidFill>
                  <a:schemeClr val="bg1"/>
                </a:solidFill>
                <a:latin typeface="Times New Roman" pitchFamily="18" charset="0"/>
                <a:cs typeface="Times New Roman" pitchFamily="18" charset="0"/>
              </a:rPr>
              <a:t>ЭЛЕКТРОНДЫҚ ЖУРНАЛДА НӘТИЖЕЛЕРДІ ТІРКЕУ</a:t>
            </a:r>
            <a:endParaRPr lang="ru-RU" sz="2000" b="1" dirty="0">
              <a:solidFill>
                <a:schemeClr val="bg1"/>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8610CAA-CD84-4755-AB61-E9816103CB34}" type="slidenum">
              <a:rPr lang="ru-RU" smtClean="0"/>
              <a:pPr/>
              <a:t>17</a:t>
            </a:fld>
            <a:endParaRPr lang="ru-RU" dirty="0"/>
          </a:p>
        </p:txBody>
      </p:sp>
      <p:pic>
        <p:nvPicPr>
          <p:cNvPr id="1026" name="Picture 2" descr="C:\Users\yessingeldinov_b.ukk\AppData\Roaming\Skype\baurzhan-esingel\media_messaging\media_cache_v3\^480B7A116F7CBC6EE99371AD7C998CF25A94CEB0C311BD3DC5^pimgpsh_fullsize_dist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75"/>
          <a:stretch/>
        </p:blipFill>
        <p:spPr bwMode="auto">
          <a:xfrm>
            <a:off x="0" y="1071546"/>
            <a:ext cx="9144000" cy="578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40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13170" y="404664"/>
            <a:ext cx="8229600" cy="562074"/>
          </a:xfrm>
        </p:spPr>
        <p:txBody>
          <a:bodyPr>
            <a:normAutofit/>
          </a:bodyPr>
          <a:lstStyle/>
          <a:p>
            <a:pPr algn="ctr"/>
            <a:r>
              <a:rPr lang="ru-RU" sz="2400" b="1" dirty="0" smtClean="0">
                <a:solidFill>
                  <a:schemeClr val="accent3"/>
                </a:solidFill>
                <a:latin typeface="Times New Roman" pitchFamily="18" charset="0"/>
                <a:cs typeface="Times New Roman" pitchFamily="18" charset="0"/>
              </a:rPr>
              <a:t>СЫНЫП ЖУРНАЛЫНДАҒЫ ӨЗГЕРІСТЕР</a:t>
            </a:r>
            <a:endParaRPr lang="ru-RU" sz="2400" b="1" dirty="0">
              <a:solidFill>
                <a:schemeClr val="accent3"/>
              </a:solidFill>
              <a:latin typeface="Times New Roman" pitchFamily="18" charset="0"/>
              <a:cs typeface="Times New Roman" pitchFamily="18" charset="0"/>
            </a:endParaRPr>
          </a:p>
        </p:txBody>
      </p:sp>
      <p:sp>
        <p:nvSpPr>
          <p:cNvPr id="6" name="Объект 5"/>
          <p:cNvSpPr>
            <a:spLocks noGrp="1"/>
          </p:cNvSpPr>
          <p:nvPr>
            <p:ph sz="half" idx="2"/>
          </p:nvPr>
        </p:nvSpPr>
        <p:spPr>
          <a:xfrm>
            <a:off x="142844" y="1142984"/>
            <a:ext cx="9001156" cy="785818"/>
          </a:xfrm>
        </p:spPr>
        <p:txBody>
          <a:bodyPr>
            <a:normAutofit/>
          </a:bodyPr>
          <a:lstStyle/>
          <a:p>
            <a:r>
              <a:rPr lang="ru-RU" sz="1400" b="1" dirty="0" smtClean="0">
                <a:latin typeface="Times New Roman" panose="02020603050405020304" pitchFamily="18" charset="0"/>
                <a:cs typeface="Times New Roman" panose="02020603050405020304" pitchFamily="18" charset="0"/>
              </a:rPr>
              <a:t>Мектепте электрондық </a:t>
            </a:r>
            <a:r>
              <a:rPr lang="ru-RU" sz="1400" b="1" dirty="0">
                <a:latin typeface="Times New Roman" panose="02020603050405020304" pitchFamily="18" charset="0"/>
                <a:cs typeface="Times New Roman" panose="02020603050405020304" pitchFamily="18" charset="0"/>
              </a:rPr>
              <a:t>журнал қосылмаған жағдайда </a:t>
            </a:r>
            <a:r>
              <a:rPr lang="ru-RU" sz="1400" b="1" dirty="0" smtClean="0">
                <a:latin typeface="Times New Roman" panose="02020603050405020304" pitchFamily="18" charset="0"/>
                <a:cs typeface="Times New Roman" panose="02020603050405020304" pitchFamily="18" charset="0"/>
              </a:rPr>
              <a:t>уақытша </a:t>
            </a:r>
            <a:r>
              <a:rPr lang="en-US" sz="1400" b="1" dirty="0" smtClean="0">
                <a:latin typeface="Times New Roman" panose="02020603050405020304" pitchFamily="18" charset="0"/>
                <a:cs typeface="Times New Roman" panose="02020603050405020304" pitchFamily="18" charset="0"/>
              </a:rPr>
              <a:t>excel</a:t>
            </a:r>
            <a:r>
              <a:rPr lang="kk-KZ" sz="1400" b="1" dirty="0" smtClean="0">
                <a:latin typeface="Times New Roman" panose="02020603050405020304" pitchFamily="18" charset="0"/>
                <a:cs typeface="Times New Roman" panose="02020603050405020304" pitchFamily="18" charset="0"/>
              </a:rPr>
              <a:t>-формадағы</a:t>
            </a:r>
            <a:r>
              <a:rPr lang="en-US" sz="14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үлгіні (</a:t>
            </a:r>
            <a:r>
              <a:rPr lang="en-US" sz="1400" b="1" dirty="0" smtClean="0">
                <a:latin typeface="Times New Roman" panose="02020603050405020304" pitchFamily="18" charset="0"/>
                <a:cs typeface="Times New Roman" panose="02020603050405020304" pitchFamily="18" charset="0"/>
              </a:rPr>
              <a:t>smk.edu.kz</a:t>
            </a:r>
            <a:r>
              <a:rPr lang="kk-KZ" sz="1400" b="1" dirty="0" smtClean="0">
                <a:latin typeface="Times New Roman" panose="02020603050405020304" pitchFamily="18" charset="0"/>
                <a:cs typeface="Times New Roman" panose="02020603050405020304" pitchFamily="18" charset="0"/>
              </a:rPr>
              <a:t> сайтынан жүктеп алу қажет</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және </a:t>
            </a:r>
            <a:r>
              <a:rPr lang="ru-RU" sz="1400" b="1" dirty="0" smtClean="0">
                <a:latin typeface="Times New Roman" panose="02020603050405020304" pitchFamily="18" charset="0"/>
                <a:cs typeface="Times New Roman" panose="02020603050405020304" pitchFamily="18" charset="0"/>
              </a:rPr>
              <a:t>жаңартылған бағдарлама бойынша дайындалған қағаз </a:t>
            </a:r>
            <a:r>
              <a:rPr lang="ru-RU" sz="1400" b="1" dirty="0">
                <a:latin typeface="Times New Roman" panose="02020603050405020304" pitchFamily="18" charset="0"/>
                <a:cs typeface="Times New Roman" panose="02020603050405020304" pitchFamily="18" charset="0"/>
              </a:rPr>
              <a:t>журналды </a:t>
            </a:r>
            <a:r>
              <a:rPr lang="ru-RU" sz="1400" b="1" dirty="0" smtClean="0">
                <a:latin typeface="Times New Roman" panose="02020603050405020304" pitchFamily="18" charset="0"/>
                <a:cs typeface="Times New Roman" panose="02020603050405020304" pitchFamily="18" charset="0"/>
              </a:rPr>
              <a:t>толтырады</a:t>
            </a:r>
            <a:endParaRPr lang="ru-RU" sz="1400" b="1" dirty="0">
              <a:latin typeface="Times New Roman" panose="02020603050405020304" pitchFamily="18" charset="0"/>
              <a:cs typeface="Times New Roman" panose="02020603050405020304" pitchFamily="18" charset="0"/>
            </a:endParaRPr>
          </a:p>
        </p:txBody>
      </p:sp>
      <p:pic>
        <p:nvPicPr>
          <p:cNvPr id="2050" name="Picture 2" descr="C:\Users\Shilibekova_a\AppData\Roaming\Skype\aidana.shilibekova1\media_messaging\media_cache_v3\^34EF6E5F1C12EBF656FB827977C046524F50D87102BA63C0DB^pimgpsh_fullsize_dist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64735" t="3333" b="2222"/>
          <a:stretch/>
        </p:blipFill>
        <p:spPr bwMode="auto">
          <a:xfrm rot="16200000">
            <a:off x="2107401" y="-178599"/>
            <a:ext cx="4929198"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C8610CAA-CD84-4755-AB61-E9816103CB34}" type="slidenum">
              <a:rPr lang="ru-RU" smtClean="0"/>
              <a:pPr/>
              <a:t>18</a:t>
            </a:fld>
            <a:endParaRPr lang="ru-RU" dirty="0"/>
          </a:p>
        </p:txBody>
      </p:sp>
    </p:spTree>
    <p:extLst>
      <p:ext uri="{BB962C8B-B14F-4D97-AF65-F5344CB8AC3E}">
        <p14:creationId xmlns:p14="http://schemas.microsoft.com/office/powerpoint/2010/main" val="2796008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ЖУРНАЛДЫ ТОЛТЫРУ ТАЛАПТАРЫ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14282" y="1214422"/>
            <a:ext cx="8715436" cy="5429288"/>
          </a:xfrm>
        </p:spPr>
        <p:txBody>
          <a:bodyPr/>
          <a:lstStyle/>
          <a:p>
            <a:pPr marL="457200" indent="-457200" algn="just">
              <a:buNone/>
            </a:pPr>
            <a:r>
              <a:rPr lang="kk-KZ" sz="2000" dirty="0" smtClean="0"/>
              <a:t>		</a:t>
            </a:r>
            <a:r>
              <a:rPr lang="kk-KZ" sz="2000" b="1" i="1" dirty="0" smtClean="0">
                <a:latin typeface="Times New Roman" pitchFamily="18" charset="0"/>
                <a:cs typeface="Times New Roman" pitchFamily="18" charset="0"/>
              </a:rPr>
              <a:t>Журналдың әр бетінде мерзім мен тақырыпқа тек 20 графадан бөлінген, сондықтан осыған байланысты келесі шешім қабылданды</a:t>
            </a:r>
            <a:r>
              <a:rPr lang="kk-KZ" sz="2000" dirty="0" smtClean="0">
                <a:latin typeface="Times New Roman" pitchFamily="18" charset="0"/>
                <a:cs typeface="Times New Roman" pitchFamily="18" charset="0"/>
              </a:rPr>
              <a:t>:</a:t>
            </a:r>
          </a:p>
          <a:p>
            <a:pPr marL="457200" indent="-457200" algn="just">
              <a:buNone/>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Сабақ  мерзімі мен тақырыбы жол қалдырылмай қатарынан жазылады (қаржы бақылауының талабы), мысалы, 34 сағат 1,5 бетке, 68 сағат 3,5 бетке жазылады (БЖБ және ТЖБ арналған беттерді қоспағанда).</a:t>
            </a:r>
          </a:p>
          <a:p>
            <a:pPr marL="457200" indent="-457200" algn="just">
              <a:buNone/>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БЖБ және ТБЖ бағалары бірінші беттен басталады – І тоқсан, 2-бетте – 2 тоқсан, 3-бетте – ІІІ тоқсан, 4-бетте – І</a:t>
            </a:r>
            <a:r>
              <a:rPr lang="en-US" sz="2000" dirty="0" smtClean="0">
                <a:latin typeface="Times New Roman" pitchFamily="18" charset="0"/>
                <a:cs typeface="Times New Roman" pitchFamily="18" charset="0"/>
              </a:rPr>
              <a:t>V</a:t>
            </a:r>
            <a:r>
              <a:rPr lang="kk-KZ" sz="2000" dirty="0" smtClean="0">
                <a:latin typeface="Times New Roman" pitchFamily="18" charset="0"/>
                <a:cs typeface="Times New Roman" pitchFamily="18" charset="0"/>
              </a:rPr>
              <a:t> тоқсан, жылдық баға 5-бетте жазылады.</a:t>
            </a:r>
          </a:p>
          <a:p>
            <a:pPr marL="457200" indent="-457200" algn="just">
              <a:buAutoNum type="arabicPeriod"/>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Бағаланбайтын немесе жартыжылдықта бағаланатын пәндерден (мысалы, “өзін-өзі тану” пәніне 3 бет қалдыруға болады) беттер санын азайтуға болады. 7-сыныптарда музыка және көркем еңбектен де бет санын 3-ке азайтуға болады (“өзін-өзі тану” пәніне секілді).</a:t>
            </a:r>
          </a:p>
          <a:p>
            <a:pPr marL="457200" indent="-457200" algn="just">
              <a:buAutoNum type="arabicPeriod"/>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Журналдың екі беті бір-біріне байланысты емес, жазулар дербес жүргізіледі, кейбір беттер толтырылмауы мүмкін.</a:t>
            </a:r>
          </a:p>
          <a:p>
            <a:pPr marL="457200" indent="-457200" algn="just">
              <a:buNone/>
            </a:pPr>
            <a:r>
              <a:rPr lang="kk-KZ" sz="2000" dirty="0" smtClean="0"/>
              <a:t> </a:t>
            </a:r>
          </a:p>
          <a:p>
            <a:pPr algn="just">
              <a:buNone/>
            </a:pP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51520" y="1500174"/>
            <a:ext cx="8435280" cy="5143536"/>
          </a:xfrm>
        </p:spPr>
        <p:txBody>
          <a:bodyPr/>
          <a:lstStyle/>
          <a:p>
            <a:pPr algn="just">
              <a:buNone/>
            </a:pPr>
            <a:r>
              <a:rPr lang="kk-KZ" sz="2000" dirty="0" smtClean="0">
                <a:solidFill>
                  <a:srgbClr val="003366"/>
                </a:solidFill>
              </a:rPr>
              <a:t>		</a:t>
            </a:r>
            <a:r>
              <a:rPr lang="kk-KZ" sz="2000" b="1" dirty="0" smtClean="0">
                <a:latin typeface="Times New Roman" pitchFamily="18" charset="0"/>
                <a:cs typeface="Times New Roman" pitchFamily="18" charset="0"/>
              </a:rPr>
              <a:t>Қазақстан Республикасы Білім және ғылым министрінің 2008 жылғы 18 наурыздағы “Білім алушылардың үлгеріміне ағымдық бақылау, аралық және қорытынды аттестаттау өткізудің үлгілік қағидаларын бекіту туралы” №125 бұйрығына өзгеріс енгізу</a:t>
            </a:r>
          </a:p>
          <a:p>
            <a:pPr algn="just">
              <a:buNone/>
            </a:pPr>
            <a:endParaRPr lang="kk-KZ" sz="2000" b="1" dirty="0" smtClean="0">
              <a:solidFill>
                <a:srgbClr val="003366"/>
              </a:solidFill>
              <a:latin typeface="Times New Roman" pitchFamily="18" charset="0"/>
              <a:cs typeface="Times New Roman" pitchFamily="18" charset="0"/>
            </a:endParaRPr>
          </a:p>
          <a:p>
            <a:pPr algn="just">
              <a:buNone/>
            </a:pPr>
            <a:r>
              <a:rPr lang="kk-KZ" sz="2000" b="1" dirty="0" smtClean="0">
                <a:solidFill>
                  <a:srgbClr val="003366"/>
                </a:solidFill>
                <a:latin typeface="Times New Roman" pitchFamily="18" charset="0"/>
                <a:cs typeface="Times New Roman" pitchFamily="18" charset="0"/>
              </a:rPr>
              <a:t> 		</a:t>
            </a:r>
            <a:r>
              <a:rPr lang="kk-KZ" sz="2000" b="1" dirty="0" smtClean="0">
                <a:latin typeface="Times New Roman" pitchFamily="18" charset="0"/>
                <a:cs typeface="Times New Roman" pitchFamily="18" charset="0"/>
              </a:rPr>
              <a:t>Қазақстан Республикасы Білім және ғылым министрінің </a:t>
            </a:r>
            <a:r>
              <a:rPr lang="kk-KZ" sz="2000" b="1" u="sng" dirty="0" smtClean="0">
                <a:latin typeface="Times New Roman" pitchFamily="18" charset="0"/>
                <a:cs typeface="Times New Roman" pitchFamily="18" charset="0"/>
              </a:rPr>
              <a:t>2017 жылғы 6 маусымдағы №265 бұйрығы</a:t>
            </a:r>
          </a:p>
          <a:p>
            <a:pPr algn="just">
              <a:buNone/>
            </a:pPr>
            <a:endParaRPr lang="kk-KZ" sz="2000" b="1" u="sng" dirty="0" smtClean="0">
              <a:latin typeface="Times New Roman" pitchFamily="18" charset="0"/>
              <a:cs typeface="Times New Roman" pitchFamily="18" charset="0"/>
            </a:endParaRPr>
          </a:p>
          <a:p>
            <a:pPr algn="just">
              <a:buNone/>
            </a:pPr>
            <a:r>
              <a:rPr lang="kk-KZ" sz="2000" b="1" dirty="0" smtClean="0">
                <a:solidFill>
                  <a:srgbClr val="003366"/>
                </a:solidFill>
                <a:latin typeface="Times New Roman" pitchFamily="18" charset="0"/>
                <a:cs typeface="Times New Roman" pitchFamily="18" charset="0"/>
              </a:rPr>
              <a:t>		</a:t>
            </a:r>
            <a:r>
              <a:rPr lang="kk-KZ" sz="2000" b="1" dirty="0" smtClean="0">
                <a:solidFill>
                  <a:srgbClr val="FF0000"/>
                </a:solidFill>
                <a:latin typeface="Times New Roman" pitchFamily="18" charset="0"/>
                <a:cs typeface="Times New Roman" pitchFamily="18" charset="0"/>
              </a:rPr>
              <a:t>“Бастауыш, негізгі орта, жалпы орта білімнің білім беретін оқу бағдарламаларын іске асыратын білім беру ұйымдарындағы білім алушылардың үлгеріміне ағымдық бақылаудың, оларды аралық және қорытынды аттестаттау жүргізудің үлгі қағидалары”</a:t>
            </a:r>
            <a:endParaRPr lang="ru-RU"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60" y="404664"/>
            <a:ext cx="8964488" cy="567925"/>
          </a:xfrm>
          <a:noFill/>
        </p:spPr>
        <p:txBody>
          <a:bodyPr>
            <a:noAutofit/>
          </a:bodyPr>
          <a:lstStyle/>
          <a:p>
            <a:pPr algn="ctr"/>
            <a:r>
              <a:rPr lang="ru-RU" sz="2000" b="1" dirty="0" smtClean="0">
                <a:solidFill>
                  <a:srgbClr val="FFFF00"/>
                </a:solidFill>
                <a:latin typeface="Times New Roman" pitchFamily="18" charset="0"/>
                <a:cs typeface="Times New Roman" pitchFamily="18" charset="0"/>
              </a:rPr>
              <a:t>БАҒАЛАУ БОЙЫНША НЕГІЗГІ ҚҰЖАТТАР ТІЗІМІ</a:t>
            </a:r>
            <a:endParaRPr lang="ru-RU" sz="2000" b="1" dirty="0">
              <a:solidFill>
                <a:srgbClr val="FFFF00"/>
              </a:solidFill>
              <a:latin typeface="Times New Roman" pitchFamily="18" charset="0"/>
              <a:cs typeface="Times New Roman" pitchFamily="18" charset="0"/>
            </a:endParaRPr>
          </a:p>
        </p:txBody>
      </p:sp>
      <p:sp>
        <p:nvSpPr>
          <p:cNvPr id="5" name="TextBox 4"/>
          <p:cNvSpPr txBox="1"/>
          <p:nvPr/>
        </p:nvSpPr>
        <p:spPr>
          <a:xfrm>
            <a:off x="214282" y="1056413"/>
            <a:ext cx="8568952" cy="5724644"/>
          </a:xfrm>
          <a:prstGeom prst="rect">
            <a:avLst/>
          </a:prstGeom>
          <a:noFill/>
        </p:spPr>
        <p:txBody>
          <a:bodyPr wrap="square" rtlCol="0">
            <a:spAutoFit/>
          </a:bodyPr>
          <a:lstStyle/>
          <a:p>
            <a:pPr indent="-342900" algn="just">
              <a:spcAft>
                <a:spcPts val="0"/>
              </a:spcAft>
              <a:buFont typeface="+mj-lt"/>
              <a:buAutoNum type="arabicPeriod"/>
            </a:pPr>
            <a:r>
              <a:rPr lang="kk-KZ" sz="1600" dirty="0" smtClean="0">
                <a:latin typeface="Times New Roman" pitchFamily="18" charset="0"/>
                <a:cs typeface="Times New Roman" pitchFamily="18" charset="0"/>
              </a:rPr>
              <a:t>Қазақстан Республикасы Білім және ғылым министрінің </a:t>
            </a:r>
            <a:r>
              <a:rPr lang="kk-KZ" sz="1600" u="sng" dirty="0" smtClean="0">
                <a:latin typeface="Times New Roman" pitchFamily="18" charset="0"/>
                <a:cs typeface="Times New Roman" pitchFamily="18" charset="0"/>
              </a:rPr>
              <a:t>2017 жылғы 6 маусымдағы №265 бұйрығы </a:t>
            </a:r>
            <a:r>
              <a:rPr lang="kk-KZ" sz="1600" dirty="0" smtClean="0">
                <a:latin typeface="Times New Roman" pitchFamily="18" charset="0"/>
                <a:cs typeface="Times New Roman" pitchFamily="18" charset="0"/>
              </a:rPr>
              <a:t>“Бастауыш, негізгі орта, жалпы орта білімнің білім беретін оқу бағдарламаларын іске асыратын білім беру ұйымдарындағы білім алушылардың үлгеріміне ағымдық бақылаудың, оларды аралық және қорытынды аттестаттау жүргізудің үлгі қағидалары”</a:t>
            </a:r>
          </a:p>
          <a:p>
            <a:pPr indent="-342900" algn="just">
              <a:spcAft>
                <a:spcPts val="0"/>
              </a:spcAft>
              <a:buFont typeface="+mj-lt"/>
              <a:buAutoNum type="arabicPeriod"/>
            </a:pPr>
            <a:endParaRPr lang="kk-KZ" sz="1000" dirty="0" smtClean="0">
              <a:latin typeface="Times New Roman" pitchFamily="18" charset="0"/>
              <a:cs typeface="Times New Roman" pitchFamily="18" charset="0"/>
            </a:endParaRPr>
          </a:p>
          <a:p>
            <a:pPr indent="-342900">
              <a:spcAft>
                <a:spcPts val="0"/>
              </a:spcAft>
              <a:buFont typeface="+mj-lt"/>
              <a:buAutoNum type="arabicPeriod"/>
            </a:pPr>
            <a:r>
              <a:rPr lang="kk-KZ" sz="1600" dirty="0" smtClean="0">
                <a:latin typeface="Times New Roman" pitchFamily="18" charset="0"/>
                <a:cs typeface="Times New Roman" pitchFamily="18" charset="0"/>
              </a:rPr>
              <a:t>Қазақстан Республикасы  Білім және ғылым министрінің 2016 жылғы 21 қаңтардағы </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 52 бұйрығымен бекітілген</a:t>
            </a:r>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Білім алушылардың білімін бағалау өлшемшарттары”</a:t>
            </a:r>
          </a:p>
          <a:p>
            <a:pPr indent="-342900">
              <a:spcAft>
                <a:spcPts val="0"/>
              </a:spcAft>
              <a:buFont typeface="+mj-lt"/>
              <a:buAutoNum type="arabicPeriod"/>
            </a:pPr>
            <a:endParaRPr lang="ru-RU" sz="1000" dirty="0" smtClean="0">
              <a:latin typeface="Times New Roman" pitchFamily="18" charset="0"/>
              <a:cs typeface="Times New Roman" pitchFamily="18" charset="0"/>
            </a:endParaRPr>
          </a:p>
          <a:p>
            <a:pPr indent="-342900" algn="just">
              <a:spcAft>
                <a:spcPts val="0"/>
              </a:spcAft>
              <a:buAutoNum type="arabicPeriod"/>
            </a:pPr>
            <a:r>
              <a:rPr lang="kk-KZ" sz="1600" dirty="0" smtClean="0">
                <a:latin typeface="Times New Roman" pitchFamily="18" charset="0"/>
                <a:cs typeface="Times New Roman" pitchFamily="18" charset="0"/>
              </a:rPr>
              <a:t>2017-2018 </a:t>
            </a:r>
            <a:r>
              <a:rPr lang="kk-KZ" sz="1600" dirty="0">
                <a:latin typeface="Times New Roman" pitchFamily="18" charset="0"/>
                <a:cs typeface="Times New Roman" pitchFamily="18" charset="0"/>
              </a:rPr>
              <a:t>оқу жылында </a:t>
            </a:r>
            <a:r>
              <a:rPr lang="kk-KZ" sz="1600" dirty="0" smtClean="0">
                <a:latin typeface="Times New Roman" pitchFamily="18" charset="0"/>
                <a:cs typeface="Times New Roman" pitchFamily="18" charset="0"/>
              </a:rPr>
              <a:t>ҚР </a:t>
            </a:r>
            <a:r>
              <a:rPr lang="kk-KZ" sz="1600" dirty="0">
                <a:latin typeface="Times New Roman" pitchFamily="18" charset="0"/>
                <a:cs typeface="Times New Roman" pitchFamily="18" charset="0"/>
              </a:rPr>
              <a:t>жалпы орта білім беретін ұйымдарында оқу процесін ұйымдастырудың ерекшеліктері </a:t>
            </a:r>
            <a:r>
              <a:rPr lang="kk-KZ" sz="1600" dirty="0" smtClean="0">
                <a:latin typeface="Times New Roman" pitchFamily="18" charset="0"/>
                <a:cs typeface="Times New Roman" pitchFamily="18" charset="0"/>
              </a:rPr>
              <a:t>туралы әдістемелік </a:t>
            </a:r>
            <a:r>
              <a:rPr lang="kk-KZ" sz="1600" dirty="0">
                <a:latin typeface="Times New Roman" pitchFamily="18" charset="0"/>
                <a:cs typeface="Times New Roman" pitchFamily="18" charset="0"/>
              </a:rPr>
              <a:t>нұсқау </a:t>
            </a:r>
            <a:r>
              <a:rPr lang="kk-KZ" sz="1600" dirty="0" smtClean="0">
                <a:latin typeface="Times New Roman" pitchFamily="18" charset="0"/>
                <a:cs typeface="Times New Roman" pitchFamily="18" charset="0"/>
              </a:rPr>
              <a:t>хат</a:t>
            </a:r>
          </a:p>
          <a:p>
            <a:pPr indent="-342900" algn="just">
              <a:spcAft>
                <a:spcPts val="0"/>
              </a:spcAft>
              <a:buAutoNum type="arabicPeriod"/>
            </a:pPr>
            <a:endParaRPr lang="kk-KZ" sz="1000" dirty="0">
              <a:latin typeface="Times New Roman" pitchFamily="18" charset="0"/>
              <a:cs typeface="Times New Roman" pitchFamily="18" charset="0"/>
            </a:endParaRPr>
          </a:p>
          <a:p>
            <a:pPr indent="-342900">
              <a:spcAft>
                <a:spcPts val="0"/>
              </a:spcAft>
              <a:buAutoNum type="arabicPeriod"/>
            </a:pPr>
            <a:r>
              <a:rPr lang="ru-RU" sz="1600" dirty="0" smtClean="0">
                <a:latin typeface="Times New Roman" pitchFamily="18" charset="0"/>
                <a:cs typeface="Times New Roman" pitchFamily="18" charset="0"/>
              </a:rPr>
              <a:t>Бастауыш </a:t>
            </a:r>
            <a:r>
              <a:rPr lang="ru-RU" sz="1600" dirty="0">
                <a:latin typeface="Times New Roman" pitchFamily="18" charset="0"/>
                <a:cs typeface="Times New Roman" pitchFamily="18" charset="0"/>
              </a:rPr>
              <a:t>сынып мұғалімдеріне арналған </a:t>
            </a:r>
            <a:r>
              <a:rPr lang="ru-RU" sz="1600" dirty="0" smtClean="0">
                <a:latin typeface="Times New Roman" pitchFamily="18" charset="0"/>
                <a:cs typeface="Times New Roman" pitchFamily="18" charset="0"/>
              </a:rPr>
              <a:t>критериалды </a:t>
            </a:r>
            <a:r>
              <a:rPr lang="ru-RU" sz="1600" dirty="0">
                <a:latin typeface="Times New Roman" pitchFamily="18" charset="0"/>
                <a:cs typeface="Times New Roman" pitchFamily="18" charset="0"/>
              </a:rPr>
              <a:t>бағалау бойынша </a:t>
            </a:r>
            <a:r>
              <a:rPr lang="ru-RU" sz="1600" dirty="0" smtClean="0">
                <a:latin typeface="Times New Roman" pitchFamily="18" charset="0"/>
                <a:cs typeface="Times New Roman" pitchFamily="18" charset="0"/>
              </a:rPr>
              <a:t>нұсқаулық (2016 ж).</a:t>
            </a:r>
            <a:endParaRPr lang="ru-RU" sz="1600" dirty="0">
              <a:latin typeface="Times New Roman" pitchFamily="18" charset="0"/>
              <a:cs typeface="Times New Roman" pitchFamily="18" charset="0"/>
            </a:endParaRPr>
          </a:p>
          <a:p>
            <a:pPr indent="-342900">
              <a:spcAft>
                <a:spcPts val="0"/>
              </a:spcAft>
              <a:buAutoNum type="arabicPeriod"/>
            </a:pPr>
            <a:r>
              <a:rPr lang="ru-RU" sz="1600" dirty="0">
                <a:latin typeface="Times New Roman" pitchFamily="18" charset="0"/>
                <a:cs typeface="Times New Roman" pitchFamily="18" charset="0"/>
              </a:rPr>
              <a:t>Негізгі және жалпы орта мектеп мұғалімдеріне арналған критериалды бағалау бойынша </a:t>
            </a:r>
            <a:r>
              <a:rPr lang="ru-RU" sz="1600" dirty="0" smtClean="0">
                <a:latin typeface="Times New Roman" pitchFamily="18" charset="0"/>
                <a:cs typeface="Times New Roman" pitchFamily="18" charset="0"/>
              </a:rPr>
              <a:t>нұсқаулық (2016 ж).</a:t>
            </a:r>
            <a:endParaRPr lang="ru-RU" sz="1600" dirty="0">
              <a:latin typeface="Times New Roman" pitchFamily="18" charset="0"/>
              <a:cs typeface="Times New Roman" pitchFamily="18" charset="0"/>
            </a:endParaRPr>
          </a:p>
          <a:p>
            <a:pPr indent="-342900">
              <a:spcAft>
                <a:spcPts val="0"/>
              </a:spcAft>
              <a:buAutoNum type="arabicPeriod"/>
            </a:pPr>
            <a:r>
              <a:rPr lang="ru-RU" sz="1600" dirty="0" smtClean="0">
                <a:latin typeface="Times New Roman" pitchFamily="18" charset="0"/>
                <a:cs typeface="Times New Roman" pitchFamily="18" charset="0"/>
              </a:rPr>
              <a:t>Өңірлік және мектеп үйлестірушілеріне арналған </a:t>
            </a:r>
            <a:r>
              <a:rPr lang="ru-RU" sz="1600" dirty="0">
                <a:latin typeface="Times New Roman" pitchFamily="18" charset="0"/>
                <a:cs typeface="Times New Roman" pitchFamily="18" charset="0"/>
              </a:rPr>
              <a:t>критериалды бағалау бойынша нұсқаулық.</a:t>
            </a:r>
          </a:p>
          <a:p>
            <a:pPr indent="-342900">
              <a:spcAft>
                <a:spcPts val="0"/>
              </a:spcAft>
              <a:buAutoNum type="arabicPeriod"/>
            </a:pPr>
            <a:r>
              <a:rPr lang="ru-RU" sz="1600" dirty="0" smtClean="0">
                <a:latin typeface="Times New Roman" pitchFamily="18" charset="0"/>
                <a:cs typeface="Times New Roman" pitchFamily="18" charset="0"/>
              </a:rPr>
              <a:t>Пәндер аясындағы жиынтық бағалауға арналған әдістемелік нұсқаулықтар (1</a:t>
            </a:r>
            <a:r>
              <a:rPr lang="ru-RU" sz="1600" dirty="0">
                <a:latin typeface="Times New Roman" pitchFamily="18" charset="0"/>
                <a:cs typeface="Times New Roman" pitchFamily="18" charset="0"/>
              </a:rPr>
              <a:t>, 2, 5, </a:t>
            </a:r>
            <a:r>
              <a:rPr lang="ru-RU" sz="1600" dirty="0" smtClean="0">
                <a:latin typeface="Times New Roman" pitchFamily="18" charset="0"/>
                <a:cs typeface="Times New Roman" pitchFamily="18" charset="0"/>
              </a:rPr>
              <a:t>7-сыныптар үшін).</a:t>
            </a:r>
            <a:endParaRPr lang="ru-RU" sz="1600" dirty="0">
              <a:latin typeface="Times New Roman" pitchFamily="18" charset="0"/>
              <a:cs typeface="Times New Roman" pitchFamily="18" charset="0"/>
            </a:endParaRPr>
          </a:p>
          <a:p>
            <a:pPr indent="-342900">
              <a:spcAft>
                <a:spcPts val="0"/>
              </a:spcAft>
              <a:buFontTx/>
              <a:buAutoNum type="arabicPeriod"/>
            </a:pPr>
            <a:r>
              <a:rPr lang="ru-RU" sz="1600" dirty="0" smtClean="0">
                <a:latin typeface="Times New Roman" pitchFamily="18" charset="0"/>
                <a:cs typeface="Times New Roman" pitchFamily="18" charset="0"/>
              </a:rPr>
              <a:t>Пәндер аясындағы қалыптастырушы бағалауға арналған тапсырмалар жинағы </a:t>
            </a:r>
            <a:r>
              <a:rPr lang="ru-RU" sz="1600" dirty="0">
                <a:latin typeface="Times New Roman" pitchFamily="18" charset="0"/>
                <a:cs typeface="Times New Roman" pitchFamily="18" charset="0"/>
              </a:rPr>
              <a:t>(1, 2, 5, 7-сыныптар үшін).</a:t>
            </a:r>
          </a:p>
          <a:p>
            <a:pPr indent="-342900">
              <a:spcAft>
                <a:spcPts val="0"/>
              </a:spcAft>
              <a:buAutoNum type="arabicPeriod"/>
            </a:pPr>
            <a:r>
              <a:rPr lang="kk-KZ" sz="1600" dirty="0" smtClean="0">
                <a:latin typeface="Times New Roman" pitchFamily="18" charset="0"/>
                <a:cs typeface="Times New Roman" pitchFamily="18" charset="0"/>
              </a:rPr>
              <a:t>Пәндер аясындағы тоқсандық жиынтық бағалаудың спецификациялары </a:t>
            </a:r>
            <a:r>
              <a:rPr lang="ru-RU" sz="1600" dirty="0" smtClean="0">
                <a:latin typeface="Times New Roman" pitchFamily="18" charset="0"/>
                <a:cs typeface="Times New Roman" pitchFamily="18" charset="0"/>
              </a:rPr>
              <a:t>(5 және 7-сыныптар үшін)</a:t>
            </a:r>
            <a:r>
              <a:rPr lang="kk-KZ" sz="1600" dirty="0" smtClean="0">
                <a:latin typeface="Times New Roman" pitchFamily="18" charset="0"/>
                <a:cs typeface="Times New Roman" pitchFamily="18" charset="0"/>
              </a:rPr>
              <a:t>.</a:t>
            </a:r>
          </a:p>
          <a:p>
            <a:pPr indent="-342900">
              <a:spcAft>
                <a:spcPts val="0"/>
              </a:spcAft>
              <a:buAutoNum type="arabicPeriod"/>
            </a:pPr>
            <a:r>
              <a:rPr lang="kk-KZ" sz="1600" dirty="0" smtClean="0">
                <a:latin typeface="Times New Roman" pitchFamily="18" charset="0"/>
                <a:cs typeface="Times New Roman" pitchFamily="18" charset="0"/>
              </a:rPr>
              <a:t>Критериалды бағалау бойынша бейнематериалдар мен таныстырылымдар.</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29644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14422"/>
            <a:ext cx="8229600" cy="5429288"/>
          </a:xfrm>
        </p:spPr>
        <p:txBody>
          <a:bodyPr/>
          <a:lstStyle/>
          <a:p>
            <a:pPr algn="ctr">
              <a:buNone/>
            </a:pPr>
            <a:r>
              <a:rPr lang="kk-KZ" sz="2400" dirty="0" smtClean="0">
                <a:solidFill>
                  <a:srgbClr val="003366"/>
                </a:solidFill>
              </a:rPr>
              <a:t>	</a:t>
            </a:r>
            <a:r>
              <a:rPr lang="kk-KZ" sz="2400" b="1" dirty="0" smtClean="0">
                <a:solidFill>
                  <a:srgbClr val="FF0000"/>
                </a:solidFill>
                <a:latin typeface="Times New Roman" pitchFamily="18" charset="0"/>
                <a:cs typeface="Times New Roman" pitchFamily="18" charset="0"/>
              </a:rPr>
              <a:t>ОҚУШЫ ПОРТФОЛИОСЫ</a:t>
            </a:r>
          </a:p>
          <a:p>
            <a:pPr algn="ctr">
              <a:buNone/>
            </a:pPr>
            <a:endParaRPr lang="kk-KZ" sz="2000" b="1" dirty="0" smtClean="0">
              <a:solidFill>
                <a:srgbClr val="FF0000"/>
              </a:solidFill>
              <a:latin typeface="Times New Roman" pitchFamily="18" charset="0"/>
              <a:cs typeface="Times New Roman" pitchFamily="18" charset="0"/>
            </a:endParaRPr>
          </a:p>
          <a:p>
            <a:pPr marL="0" indent="-457200" algn="just">
              <a:lnSpc>
                <a:spcPct val="150000"/>
              </a:lnSpc>
              <a:spcBef>
                <a:spcPts val="0"/>
              </a:spcBef>
              <a:buAutoNum type="arabicPeriod"/>
            </a:pPr>
            <a:r>
              <a:rPr lang="kk-KZ" sz="2400" b="1" dirty="0" smtClean="0">
                <a:latin typeface="Times New Roman" pitchFamily="18" charset="0"/>
                <a:cs typeface="Times New Roman" pitchFamily="18" charset="0"/>
              </a:rPr>
              <a:t>Оқушы портфолиосына жиынтық бағалау </a:t>
            </a:r>
          </a:p>
          <a:p>
            <a:pPr marL="0" indent="-457200" algn="just">
              <a:lnSpc>
                <a:spcPct val="150000"/>
              </a:lnSpc>
              <a:spcBef>
                <a:spcPts val="0"/>
              </a:spcBef>
              <a:buNone/>
            </a:pPr>
            <a:r>
              <a:rPr lang="kk-KZ" sz="2400" b="1" dirty="0" smtClean="0">
                <a:latin typeface="Times New Roman" pitchFamily="18" charset="0"/>
                <a:cs typeface="Times New Roman" pitchFamily="18" charset="0"/>
              </a:rPr>
              <a:t>      жұмыстары  жинақталады.</a:t>
            </a:r>
          </a:p>
          <a:p>
            <a:pPr marL="0" indent="-457200" algn="just">
              <a:lnSpc>
                <a:spcPct val="150000"/>
              </a:lnSpc>
              <a:spcBef>
                <a:spcPts val="0"/>
              </a:spcBef>
              <a:buNone/>
            </a:pPr>
            <a:endParaRPr lang="kk-KZ" sz="2400" b="1" dirty="0" smtClean="0">
              <a:latin typeface="Times New Roman" pitchFamily="18" charset="0"/>
              <a:cs typeface="Times New Roman" pitchFamily="18" charset="0"/>
            </a:endParaRPr>
          </a:p>
          <a:p>
            <a:pPr marL="0" indent="-457200" algn="ctr">
              <a:lnSpc>
                <a:spcPct val="150000"/>
              </a:lnSpc>
              <a:spcBef>
                <a:spcPts val="0"/>
              </a:spcBef>
              <a:buNone/>
            </a:pPr>
            <a:r>
              <a:rPr lang="kk-KZ" sz="2400" b="1" dirty="0" smtClean="0">
                <a:solidFill>
                  <a:srgbClr val="FF0000"/>
                </a:solidFill>
                <a:latin typeface="Times New Roman" pitchFamily="18" charset="0"/>
                <a:cs typeface="Times New Roman" pitchFamily="18" charset="0"/>
              </a:rPr>
              <a:t>ОҚУШЫ КҮНДЕЛІГІ</a:t>
            </a:r>
            <a:endParaRPr lang="kk-KZ" sz="2400" b="1" dirty="0" smtClean="0">
              <a:latin typeface="Times New Roman" pitchFamily="18" charset="0"/>
              <a:cs typeface="Times New Roman" pitchFamily="18" charset="0"/>
            </a:endParaRPr>
          </a:p>
          <a:p>
            <a:pPr marL="0" indent="-457200" algn="just">
              <a:lnSpc>
                <a:spcPct val="150000"/>
              </a:lnSpc>
              <a:spcBef>
                <a:spcPts val="0"/>
              </a:spcBef>
              <a:buNone/>
            </a:pPr>
            <a:r>
              <a:rPr lang="kk-KZ" sz="2400" b="1" dirty="0" smtClean="0">
                <a:latin typeface="Times New Roman" pitchFamily="18" charset="0"/>
                <a:cs typeface="Times New Roman" pitchFamily="18" charset="0"/>
              </a:rPr>
              <a:t>1.   Күнделікке кері байланыс жазылуы мүмкін (ата-</a:t>
            </a:r>
          </a:p>
          <a:p>
            <a:pPr marL="0" indent="-457200" algn="just">
              <a:lnSpc>
                <a:spcPct val="150000"/>
              </a:lnSpc>
              <a:spcBef>
                <a:spcPts val="0"/>
              </a:spcBef>
              <a:buNone/>
            </a:pPr>
            <a:r>
              <a:rPr lang="kk-KZ" sz="2400" b="1" dirty="0" smtClean="0">
                <a:latin typeface="Times New Roman" pitchFamily="18" charset="0"/>
                <a:cs typeface="Times New Roman" pitchFamily="18" charset="0"/>
              </a:rPr>
              <a:t>      ананы баласының білімі туралы хабардар ету </a:t>
            </a:r>
          </a:p>
          <a:p>
            <a:pPr marL="0" indent="-457200" algn="just">
              <a:lnSpc>
                <a:spcPct val="150000"/>
              </a:lnSpc>
              <a:spcBef>
                <a:spcPts val="0"/>
              </a:spcBef>
              <a:buNone/>
            </a:pPr>
            <a:r>
              <a:rPr lang="kk-KZ" sz="2400" b="1" dirty="0" smtClean="0">
                <a:latin typeface="Times New Roman" pitchFamily="18" charset="0"/>
                <a:cs typeface="Times New Roman" pitchFamily="18" charset="0"/>
              </a:rPr>
              <a:t>      мақсатында).</a:t>
            </a:r>
          </a:p>
          <a:p>
            <a:pPr marL="0" indent="-457200" algn="just">
              <a:lnSpc>
                <a:spcPct val="150000"/>
              </a:lnSpc>
              <a:spcBef>
                <a:spcPts val="0"/>
              </a:spcBef>
              <a:buNone/>
            </a:pPr>
            <a:endParaRPr lang="kk-KZ" sz="2000" b="1" dirty="0" smtClean="0"/>
          </a:p>
          <a:p>
            <a:pPr marL="457200" indent="-457200" algn="just">
              <a:buAutoNum type="arabicPeriod"/>
            </a:pPr>
            <a:endParaRPr lang="ru-RU"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FBF750E4-7867-45A6-94BB-B30865F9216B}" type="slidenum">
              <a:rPr lang="ru-RU" smtClean="0"/>
              <a:pPr/>
              <a:t>22</a:t>
            </a:fld>
            <a:endParaRPr lang="ru-RU" dirty="0"/>
          </a:p>
        </p:txBody>
      </p:sp>
      <p:sp>
        <p:nvSpPr>
          <p:cNvPr id="2" name="Объект 1"/>
          <p:cNvSpPr>
            <a:spLocks noGrp="1"/>
          </p:cNvSpPr>
          <p:nvPr>
            <p:ph sz="quarter" idx="4294967295"/>
          </p:nvPr>
        </p:nvSpPr>
        <p:spPr>
          <a:xfrm>
            <a:off x="539552" y="1428736"/>
            <a:ext cx="8280920" cy="4808576"/>
          </a:xfrm>
          <a:prstGeom prst="rect">
            <a:avLst/>
          </a:prstGeom>
        </p:spPr>
        <p:txBody>
          <a:bodyPr>
            <a:noAutofit/>
          </a:bodyPr>
          <a:lstStyle/>
          <a:p>
            <a:pPr marL="45720" lvl="0" indent="0" algn="just">
              <a:buNone/>
            </a:pPr>
            <a:r>
              <a:rPr lang="kk-KZ" sz="1800" b="1" dirty="0" smtClean="0">
                <a:solidFill>
                  <a:srgbClr val="FF0000"/>
                </a:solidFill>
                <a:latin typeface="Times New Roman" pitchFamily="18" charset="0"/>
                <a:cs typeface="Times New Roman" pitchFamily="18" charset="0"/>
              </a:rPr>
              <a:t>Модерация</a:t>
            </a:r>
            <a:r>
              <a:rPr lang="kk-KZ" sz="1800" dirty="0" smtClean="0">
                <a:solidFill>
                  <a:prstClr val="black"/>
                </a:solidFill>
                <a:latin typeface="Times New Roman" pitchFamily="18" charset="0"/>
                <a:cs typeface="Times New Roman" pitchFamily="18" charset="0"/>
              </a:rPr>
              <a:t> – бағалаудың </a:t>
            </a:r>
            <a:r>
              <a:rPr lang="kk-KZ" sz="1800" dirty="0">
                <a:solidFill>
                  <a:prstClr val="black"/>
                </a:solidFill>
                <a:latin typeface="Times New Roman" pitchFamily="18" charset="0"/>
                <a:cs typeface="Times New Roman" pitchFamily="18" charset="0"/>
              </a:rPr>
              <a:t>анықтығы мен дәлдігін қамтамасыз ету үшін қойылған балдарды стандарттау мақсатында тоқсандық жиынтық бағалау бойынша білім алушылардың жұмыстарын талқылап қарастыратын </a:t>
            </a:r>
            <a:r>
              <a:rPr lang="kk-KZ" sz="1800" dirty="0" smtClean="0">
                <a:solidFill>
                  <a:prstClr val="black"/>
                </a:solidFill>
                <a:latin typeface="Times New Roman" pitchFamily="18" charset="0"/>
                <a:cs typeface="Times New Roman" pitchFamily="18" charset="0"/>
              </a:rPr>
              <a:t>үдеріс</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marL="0" indent="0">
              <a:buNone/>
            </a:pPr>
            <a:endParaRPr lang="ru-RU" sz="1800" dirty="0" smtClean="0">
              <a:latin typeface="Times New Roman" pitchFamily="18" charset="0"/>
              <a:cs typeface="Times New Roman" pitchFamily="18" charset="0"/>
            </a:endParaRPr>
          </a:p>
          <a:p>
            <a:pPr marL="0" indent="0">
              <a:buNone/>
            </a:pPr>
            <a:r>
              <a:rPr lang="ru-RU" sz="1800" b="1" dirty="0" smtClean="0">
                <a:latin typeface="Times New Roman" pitchFamily="18" charset="0"/>
                <a:cs typeface="Times New Roman" pitchFamily="18" charset="0"/>
              </a:rPr>
              <a:t>Әрбір мұғалім үшін модерацияға қатысу тиімді болып келеді.</a:t>
            </a:r>
          </a:p>
          <a:p>
            <a:pPr marL="0" indent="0">
              <a:buNone/>
            </a:pPr>
            <a:r>
              <a:rPr lang="ru-RU" sz="1800" b="1" dirty="0" smtClean="0">
                <a:latin typeface="Times New Roman" pitchFamily="18" charset="0"/>
                <a:cs typeface="Times New Roman" pitchFamily="18" charset="0"/>
              </a:rPr>
              <a:t> Мүмкіндіктері:</a:t>
            </a:r>
          </a:p>
          <a:p>
            <a:r>
              <a:rPr lang="ru-RU" sz="1800" dirty="0">
                <a:latin typeface="Times New Roman" pitchFamily="18" charset="0"/>
                <a:cs typeface="Times New Roman" pitchFamily="18" charset="0"/>
              </a:rPr>
              <a:t>балл қою </a:t>
            </a:r>
            <a:r>
              <a:rPr lang="ru-RU" sz="1800" dirty="0" smtClean="0">
                <a:latin typeface="Times New Roman" pitchFamily="18" charset="0"/>
                <a:cs typeface="Times New Roman" pitchFamily="18" charset="0"/>
              </a:rPr>
              <a:t>кестесі ескерілмегендіктен дұрыс </a:t>
            </a:r>
            <a:r>
              <a:rPr lang="ru-RU" sz="1800" dirty="0">
                <a:latin typeface="Times New Roman" pitchFamily="18" charset="0"/>
                <a:cs typeface="Times New Roman" pitchFamily="18" charset="0"/>
              </a:rPr>
              <a:t>жауап </a:t>
            </a:r>
            <a:r>
              <a:rPr lang="ru-RU" sz="1800" dirty="0" smtClean="0">
                <a:latin typeface="Times New Roman" pitchFamily="18" charset="0"/>
                <a:cs typeface="Times New Roman" pitchFamily="18" charset="0"/>
              </a:rPr>
              <a:t>қабылданбаған, балл </a:t>
            </a:r>
            <a:r>
              <a:rPr lang="ru-RU" sz="1800" dirty="0">
                <a:latin typeface="Times New Roman" pitchFamily="18" charset="0"/>
                <a:cs typeface="Times New Roman" pitchFamily="18" charset="0"/>
              </a:rPr>
              <a:t>қою кестесінде қате </a:t>
            </a:r>
            <a:r>
              <a:rPr lang="ru-RU" sz="1800" dirty="0" smtClean="0">
                <a:latin typeface="Times New Roman" pitchFamily="18" charset="0"/>
                <a:cs typeface="Times New Roman" pitchFamily="18" charset="0"/>
              </a:rPr>
              <a:t>жіберілген, жалпы </a:t>
            </a:r>
            <a:r>
              <a:rPr lang="ru-RU" sz="1800" dirty="0">
                <a:latin typeface="Times New Roman" pitchFamily="18" charset="0"/>
                <a:cs typeface="Times New Roman" pitchFamily="18" charset="0"/>
              </a:rPr>
              <a:t>балл дұрыс </a:t>
            </a:r>
            <a:r>
              <a:rPr lang="ru-RU" sz="1800" dirty="0" smtClean="0">
                <a:latin typeface="Times New Roman" pitchFamily="18" charset="0"/>
                <a:cs typeface="Times New Roman" pitchFamily="18" charset="0"/>
              </a:rPr>
              <a:t>есептелмеген,және </a:t>
            </a:r>
            <a:r>
              <a:rPr lang="ru-RU" sz="1800" dirty="0">
                <a:latin typeface="Times New Roman" pitchFamily="18" charset="0"/>
                <a:cs typeface="Times New Roman" pitchFamily="18" charset="0"/>
              </a:rPr>
              <a:t>т.б</a:t>
            </a:r>
            <a:r>
              <a:rPr lang="ru-RU" sz="1800" dirty="0" smtClean="0">
                <a:latin typeface="Times New Roman" pitchFamily="18" charset="0"/>
                <a:cs typeface="Times New Roman" pitchFamily="18" charset="0"/>
              </a:rPr>
              <a:t>. жағдайларды анықтау;</a:t>
            </a:r>
            <a:endParaRPr lang="ru-RU" sz="1800" dirty="0">
              <a:latin typeface="Times New Roman" pitchFamily="18" charset="0"/>
              <a:cs typeface="Times New Roman" pitchFamily="18" charset="0"/>
            </a:endParaRPr>
          </a:p>
          <a:p>
            <a:r>
              <a:rPr lang="kk-KZ" sz="1800" dirty="0" smtClean="0">
                <a:latin typeface="Times New Roman" pitchFamily="18" charset="0"/>
                <a:cs typeface="Times New Roman" pitchFamily="18" charset="0"/>
              </a:rPr>
              <a:t>әріптестердің бағалауды қалай жүргізгенін көру;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бағалаудағы өз тәжірибесімен бөлісу;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жиынтық бағалаудың дұрыс өтуін, білім алушылардың барлық жауаптарының есептелуін, мұғалімдер арасында бағалаудың айырмашылықтарын талқылау және түсіну;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балл қою кестесіне өзгертулер мен толықтырулардың енгізілуі және білім алушылардың алған балдарын қайта қарау туралы шешімдер қабылдау.</a:t>
            </a:r>
            <a:endParaRPr lang="ru-RU" sz="1800" dirty="0" smtClean="0">
              <a:latin typeface="Times New Roman" pitchFamily="18" charset="0"/>
              <a:cs typeface="Times New Roman" pitchFamily="18" charset="0"/>
            </a:endParaRPr>
          </a:p>
        </p:txBody>
      </p:sp>
      <p:sp>
        <p:nvSpPr>
          <p:cNvPr id="4" name="Прямоугольник 3"/>
          <p:cNvSpPr/>
          <p:nvPr/>
        </p:nvSpPr>
        <p:spPr>
          <a:xfrm>
            <a:off x="3491880" y="395953"/>
            <a:ext cx="2263568" cy="461665"/>
          </a:xfrm>
          <a:prstGeom prst="rect">
            <a:avLst/>
          </a:prstGeom>
        </p:spPr>
        <p:txBody>
          <a:bodyPr wrap="none">
            <a:spAutoFit/>
          </a:bodyPr>
          <a:lstStyle/>
          <a:p>
            <a:r>
              <a:rPr lang="ru-RU" sz="2400" b="1" dirty="0" smtClean="0">
                <a:solidFill>
                  <a:schemeClr val="bg1"/>
                </a:solidFill>
                <a:latin typeface="Times New Roman" pitchFamily="18" charset="0"/>
                <a:cs typeface="Times New Roman" pitchFamily="18" charset="0"/>
              </a:rPr>
              <a:t>МОДЕРАЦИЯ</a:t>
            </a:r>
            <a:r>
              <a:rPr lang="ru-RU" sz="2400" dirty="0" smtClean="0">
                <a:solidFill>
                  <a:schemeClr val="bg1"/>
                </a:solidFill>
                <a:latin typeface="Times New Roman" pitchFamily="18" charset="0"/>
                <a:cs typeface="Times New Roman" pitchFamily="18" charset="0"/>
              </a:rPr>
              <a:t> </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6277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512" y="1798022"/>
            <a:ext cx="2952328" cy="4746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жиынтық бағалау жұмыстарын балл </a:t>
            </a:r>
            <a:r>
              <a:rPr lang="ru-RU" sz="1600" dirty="0">
                <a:solidFill>
                  <a:schemeClr val="tx1"/>
                </a:solidFill>
                <a:latin typeface="Times New Roman" pitchFamily="18" charset="0"/>
                <a:cs typeface="Times New Roman" pitchFamily="18" charset="0"/>
              </a:rPr>
              <a:t>қою кестесіне сәйкес </a:t>
            </a:r>
            <a:r>
              <a:rPr lang="ru-RU" sz="1600" dirty="0" smtClean="0">
                <a:solidFill>
                  <a:schemeClr val="tx1"/>
                </a:solidFill>
                <a:latin typeface="Times New Roman" pitchFamily="18" charset="0"/>
                <a:cs typeface="Times New Roman" pitchFamily="18" charset="0"/>
              </a:rPr>
              <a:t>бағалайды; </a:t>
            </a:r>
          </a:p>
          <a:p>
            <a:pPr marL="285750" lvl="0" indent="-285750">
              <a:spcAft>
                <a:spcPts val="600"/>
              </a:spcAft>
              <a:buFont typeface="Wingdings" panose="05000000000000000000" pitchFamily="2" charset="2"/>
              <a:buChar char="v"/>
            </a:pPr>
            <a:r>
              <a:rPr lang="kk-KZ" sz="1600" dirty="0" smtClean="0">
                <a:solidFill>
                  <a:schemeClr val="tx1"/>
                </a:solidFill>
                <a:latin typeface="Times New Roman" pitchFamily="18" charset="0"/>
                <a:cs typeface="Times New Roman" pitchFamily="18" charset="0"/>
              </a:rPr>
              <a:t>баға қарындашпен қойылады;</a:t>
            </a:r>
            <a:endParaRPr lang="ru-RU" sz="1600" dirty="0">
              <a:solidFill>
                <a:schemeClr val="tx1"/>
              </a:solidFill>
              <a:latin typeface="Times New Roman" pitchFamily="18" charset="0"/>
              <a:cs typeface="Times New Roman" pitchFamily="18" charset="0"/>
            </a:endParaRPr>
          </a:p>
          <a:p>
            <a:pPr marL="285750" lvl="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жиынтық </a:t>
            </a:r>
            <a:r>
              <a:rPr lang="ru-RU" sz="1600" dirty="0">
                <a:solidFill>
                  <a:schemeClr val="tx1"/>
                </a:solidFill>
                <a:latin typeface="Times New Roman" pitchFamily="18" charset="0"/>
                <a:cs typeface="Times New Roman" pitchFamily="18" charset="0"/>
              </a:rPr>
              <a:t>бағалау </a:t>
            </a:r>
            <a:r>
              <a:rPr lang="ru-RU" sz="1600" dirty="0" smtClean="0">
                <a:solidFill>
                  <a:schemeClr val="tx1"/>
                </a:solidFill>
                <a:latin typeface="Times New Roman" pitchFamily="18" charset="0"/>
                <a:cs typeface="Times New Roman" pitchFamily="18" charset="0"/>
              </a:rPr>
              <a:t>жұмыстары іріктелініп алынады (максималды, минималды балдары бар, бағалауда қиындық туғызған жұмыс); </a:t>
            </a:r>
            <a:endParaRPr lang="ru-RU" sz="1600" dirty="0">
              <a:solidFill>
                <a:schemeClr val="tx1"/>
              </a:solidFill>
              <a:latin typeface="Times New Roman" pitchFamily="18" charset="0"/>
              <a:cs typeface="Times New Roman" pitchFamily="18" charset="0"/>
            </a:endParaRPr>
          </a:p>
          <a:p>
            <a:pPr marL="285750" lvl="0" indent="-285750">
              <a:spcAft>
                <a:spcPts val="600"/>
              </a:spcAft>
              <a:buFont typeface="Wingdings" panose="05000000000000000000" pitchFamily="2" charset="2"/>
              <a:buChar char="v"/>
            </a:pPr>
            <a:r>
              <a:rPr lang="ru-RU" sz="1600" dirty="0" smtClean="0">
                <a:solidFill>
                  <a:srgbClr val="FF0000"/>
                </a:solidFill>
                <a:latin typeface="Times New Roman" pitchFamily="18" charset="0"/>
                <a:cs typeface="Times New Roman" pitchFamily="18" charset="0"/>
              </a:rPr>
              <a:t>іріктелген жиынтық жұмыс үлгілерінде білім алушылардың жеке мәліметтері шифрленеді</a:t>
            </a:r>
            <a:r>
              <a:rPr lang="ru-RU" sz="1600" dirty="0" smtClean="0">
                <a:solidFill>
                  <a:schemeClr val="tx1"/>
                </a:solidFill>
                <a:latin typeface="Arial" panose="020B0604020202020204" pitchFamily="34" charset="0"/>
                <a:cs typeface="Arial" panose="020B0604020202020204" pitchFamily="34" charset="0"/>
              </a:rPr>
              <a:t>.</a:t>
            </a:r>
          </a:p>
        </p:txBody>
      </p:sp>
      <p:sp>
        <p:nvSpPr>
          <p:cNvPr id="3" name="Скругленный прямоугольник 2"/>
          <p:cNvSpPr/>
          <p:nvPr/>
        </p:nvSpPr>
        <p:spPr>
          <a:xfrm>
            <a:off x="3419872" y="1798021"/>
            <a:ext cx="2736304" cy="4746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жұмыс </a:t>
            </a:r>
            <a:r>
              <a:rPr lang="ru-RU" sz="1600" dirty="0">
                <a:solidFill>
                  <a:schemeClr val="tx1"/>
                </a:solidFill>
                <a:latin typeface="Times New Roman" pitchFamily="18" charset="0"/>
                <a:cs typeface="Times New Roman" pitchFamily="18" charset="0"/>
              </a:rPr>
              <a:t>қорытындысын ұжымда </a:t>
            </a:r>
            <a:r>
              <a:rPr lang="ru-RU" sz="1600" dirty="0" smtClean="0">
                <a:solidFill>
                  <a:schemeClr val="tx1"/>
                </a:solidFill>
                <a:latin typeface="Times New Roman" pitchFamily="18" charset="0"/>
                <a:cs typeface="Times New Roman" pitchFamily="18" charset="0"/>
              </a:rPr>
              <a:t>талқылайды және балл қою кестесіне сәйкес қойылғанына көз жеткізеді;</a:t>
            </a:r>
          </a:p>
          <a:p>
            <a:pPr marL="285750" indent="-285750">
              <a:spcAft>
                <a:spcPts val="600"/>
              </a:spcAft>
            </a:pPr>
            <a:endParaRPr lang="ru-RU" sz="1600" dirty="0" smtClean="0">
              <a:solidFill>
                <a:schemeClr val="tx1"/>
              </a:solidFill>
              <a:latin typeface="Times New Roman" pitchFamily="18" charset="0"/>
              <a:cs typeface="Times New Roman" pitchFamily="18" charset="0"/>
            </a:endParaRPr>
          </a:p>
          <a:p>
            <a:pPr marL="28575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қажет </a:t>
            </a:r>
            <a:r>
              <a:rPr lang="ru-RU" sz="1600" dirty="0">
                <a:solidFill>
                  <a:schemeClr val="tx1"/>
                </a:solidFill>
                <a:latin typeface="Times New Roman" pitchFamily="18" charset="0"/>
                <a:cs typeface="Times New Roman" pitchFamily="18" charset="0"/>
              </a:rPr>
              <a:t>болған жағдайда нәтижелерге немесе балл қою кестесіне өзгерістер енгізеді; </a:t>
            </a:r>
            <a:endParaRPr lang="ru-RU" sz="1600" dirty="0" smtClean="0">
              <a:solidFill>
                <a:schemeClr val="tx1"/>
              </a:solidFill>
              <a:latin typeface="Times New Roman" pitchFamily="18" charset="0"/>
              <a:cs typeface="Times New Roman" pitchFamily="18" charset="0"/>
            </a:endParaRPr>
          </a:p>
          <a:p>
            <a:pPr marL="285750" indent="-285750">
              <a:spcAft>
                <a:spcPts val="600"/>
              </a:spcAft>
            </a:pPr>
            <a:endParaRPr lang="ru-RU" sz="1600" dirty="0">
              <a:solidFill>
                <a:schemeClr val="tx1"/>
              </a:solidFill>
              <a:latin typeface="Times New Roman" pitchFamily="18" charset="0"/>
              <a:cs typeface="Times New Roman" pitchFamily="18" charset="0"/>
            </a:endParaRPr>
          </a:p>
          <a:p>
            <a:pPr marL="285750" lvl="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отырыс </a:t>
            </a:r>
            <a:r>
              <a:rPr lang="ru-RU" sz="1600" dirty="0">
                <a:solidFill>
                  <a:schemeClr val="tx1"/>
                </a:solidFill>
                <a:latin typeface="Times New Roman" pitchFamily="18" charset="0"/>
                <a:cs typeface="Times New Roman" pitchFamily="18" charset="0"/>
              </a:rPr>
              <a:t>хаттамасына қол </a:t>
            </a:r>
            <a:r>
              <a:rPr lang="ru-RU" sz="1600" dirty="0" smtClean="0">
                <a:solidFill>
                  <a:schemeClr val="tx1"/>
                </a:solidFill>
                <a:latin typeface="Times New Roman" pitchFamily="18" charset="0"/>
                <a:cs typeface="Times New Roman" pitchFamily="18" charset="0"/>
              </a:rPr>
              <a:t>қояды</a:t>
            </a:r>
            <a:r>
              <a:rPr lang="ru-RU" sz="1600" dirty="0" smtClean="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6375757" y="1798022"/>
            <a:ext cx="2660739" cy="4746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білім </a:t>
            </a:r>
            <a:r>
              <a:rPr lang="ru-RU" sz="1600" dirty="0">
                <a:solidFill>
                  <a:schemeClr val="tx1"/>
                </a:solidFill>
                <a:latin typeface="Times New Roman" pitchFamily="18" charset="0"/>
                <a:cs typeface="Times New Roman" pitchFamily="18" charset="0"/>
              </a:rPr>
              <a:t>алушылардың жұмыстарын қайта </a:t>
            </a:r>
            <a:r>
              <a:rPr lang="ru-RU" sz="1600" dirty="0" smtClean="0">
                <a:solidFill>
                  <a:schemeClr val="tx1"/>
                </a:solidFill>
                <a:latin typeface="Times New Roman" pitchFamily="18" charset="0"/>
                <a:cs typeface="Times New Roman" pitchFamily="18" charset="0"/>
              </a:rPr>
              <a:t>қарайды, балдарды жоғарылатуы</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немесе төмендетуі мүмкін;</a:t>
            </a:r>
          </a:p>
          <a:p>
            <a:pPr marL="285750" indent="-285750">
              <a:spcAft>
                <a:spcPts val="600"/>
              </a:spcAft>
            </a:pPr>
            <a:endParaRPr lang="ru-RU" sz="1600" dirty="0">
              <a:solidFill>
                <a:schemeClr val="tx1"/>
              </a:solidFill>
              <a:latin typeface="Times New Roman" pitchFamily="18" charset="0"/>
              <a:cs typeface="Times New Roman" pitchFamily="18" charset="0"/>
            </a:endParaRPr>
          </a:p>
          <a:p>
            <a:pPr marL="285750" indent="-285750">
              <a:spcAft>
                <a:spcPts val="600"/>
              </a:spcAft>
              <a:buFont typeface="Wingdings" panose="05000000000000000000" pitchFamily="2" charset="2"/>
              <a:buChar char="v"/>
            </a:pPr>
            <a:r>
              <a:rPr lang="ru-RU" sz="1600" dirty="0">
                <a:solidFill>
                  <a:schemeClr val="tx1"/>
                </a:solidFill>
                <a:latin typeface="Times New Roman" pitchFamily="18" charset="0"/>
                <a:cs typeface="Times New Roman" pitchFamily="18" charset="0"/>
              </a:rPr>
              <a:t>нақты балл бағалау нәтижелерін тіркейтін электрондық журналға қойылады</a:t>
            </a:r>
            <a:r>
              <a:rPr lang="ru-RU" sz="1600" dirty="0">
                <a:solidFill>
                  <a:schemeClr val="tx1"/>
                </a:solidFill>
                <a:latin typeface="Arial" panose="020B0604020202020204" pitchFamily="34" charset="0"/>
                <a:cs typeface="Arial" panose="020B0604020202020204" pitchFamily="34" charset="0"/>
              </a:rPr>
              <a:t>. </a:t>
            </a:r>
          </a:p>
        </p:txBody>
      </p:sp>
      <p:sp>
        <p:nvSpPr>
          <p:cNvPr id="6" name="Скругленный прямоугольник 5"/>
          <p:cNvSpPr/>
          <p:nvPr/>
        </p:nvSpPr>
        <p:spPr>
          <a:xfrm>
            <a:off x="398513" y="1052736"/>
            <a:ext cx="2589311" cy="502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latin typeface="Times New Roman" pitchFamily="18" charset="0"/>
                <a:ea typeface="Calibri" panose="020F0502020204030204" pitchFamily="34" charset="0"/>
                <a:cs typeface="Times New Roman" pitchFamily="18" charset="0"/>
              </a:rPr>
              <a:t>Модерацияға </a:t>
            </a:r>
            <a:r>
              <a:rPr lang="ru-RU" sz="1600" b="1" i="1" dirty="0">
                <a:solidFill>
                  <a:schemeClr val="tx1"/>
                </a:solidFill>
                <a:latin typeface="Times New Roman" pitchFamily="18" charset="0"/>
                <a:ea typeface="Calibri" panose="020F0502020204030204" pitchFamily="34" charset="0"/>
                <a:cs typeface="Times New Roman" pitchFamily="18" charset="0"/>
              </a:rPr>
              <a:t>дейін</a:t>
            </a:r>
            <a:r>
              <a:rPr lang="ru-RU" sz="1600" b="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635896" y="1052736"/>
            <a:ext cx="2376264" cy="502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Times New Roman" pitchFamily="18" charset="0"/>
                <a:cs typeface="Times New Roman" pitchFamily="18" charset="0"/>
              </a:rPr>
              <a:t>Модерация кезінде</a:t>
            </a:r>
            <a:r>
              <a:rPr lang="kk-KZ" sz="1600" b="1" i="1" dirty="0" smtClean="0">
                <a:solidFill>
                  <a:schemeClr val="tx1"/>
                </a:solidFill>
                <a:latin typeface="Arial" panose="020B0604020202020204" pitchFamily="34" charset="0"/>
                <a:cs typeface="Arial" panose="020B0604020202020204" pitchFamily="34" charset="0"/>
              </a:rPr>
              <a:t>:</a:t>
            </a:r>
            <a:endParaRPr lang="ru-RU" sz="1600" b="1" i="1"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6490447" y="1071546"/>
            <a:ext cx="2653553" cy="502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Times New Roman" pitchFamily="18" charset="0"/>
                <a:cs typeface="Times New Roman" pitchFamily="18" charset="0"/>
              </a:rPr>
              <a:t>Модерациядан кейін:</a:t>
            </a:r>
            <a:endParaRPr lang="ru-RU" sz="1600" b="1" i="1" dirty="0">
              <a:solidFill>
                <a:schemeClr val="tx1"/>
              </a:solidFill>
              <a:latin typeface="Times New Roman" pitchFamily="18" charset="0"/>
              <a:cs typeface="Times New Roman" pitchFamily="18" charset="0"/>
            </a:endParaRPr>
          </a:p>
        </p:txBody>
      </p:sp>
      <p:sp>
        <p:nvSpPr>
          <p:cNvPr id="10" name="Стрелка вниз 9"/>
          <p:cNvSpPr/>
          <p:nvPr/>
        </p:nvSpPr>
        <p:spPr>
          <a:xfrm>
            <a:off x="1423072" y="1542803"/>
            <a:ext cx="484632" cy="24236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4663432" y="1575214"/>
            <a:ext cx="484632" cy="24236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7327728" y="1555653"/>
            <a:ext cx="484632" cy="24236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5720" y="260648"/>
            <a:ext cx="8858280" cy="707886"/>
          </a:xfrm>
          <a:prstGeom prst="rect">
            <a:avLst/>
          </a:prstGeom>
        </p:spPr>
        <p:txBody>
          <a:bodyPr wrap="square">
            <a:spAutoFit/>
          </a:bodyPr>
          <a:lstStyle/>
          <a:p>
            <a:pPr algn="ctr"/>
            <a:r>
              <a:rPr lang="ru-RU" sz="2000" b="1" dirty="0" smtClean="0">
                <a:solidFill>
                  <a:schemeClr val="bg1"/>
                </a:solidFill>
                <a:latin typeface="Times New Roman" pitchFamily="18" charset="0"/>
                <a:cs typeface="Times New Roman" pitchFamily="18" charset="0"/>
              </a:rPr>
              <a:t>МОДЕРАЦИЯЛАУ ҮДЕРІСІН ҰЙЫМДАСТЫРУ КЕЗІНДЕГІ МҰҒАЛІМНІҢ ӘРЕКЕТІ </a:t>
            </a:r>
            <a:endParaRPr lang="ru-RU" sz="2000" b="1" dirty="0">
              <a:solidFill>
                <a:schemeClr val="bg1"/>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612648" y="6519624"/>
            <a:ext cx="1981200" cy="365760"/>
          </a:xfrm>
        </p:spPr>
        <p:txBody>
          <a:bodyPr/>
          <a:lstStyle/>
          <a:p>
            <a:fld id="{C8610CAA-CD84-4755-AB61-E9816103CB34}" type="slidenum">
              <a:rPr lang="ru-RU" smtClean="0"/>
              <a:pPr/>
              <a:t>23</a:t>
            </a:fld>
            <a:endParaRPr lang="ru-RU" dirty="0"/>
          </a:p>
        </p:txBody>
      </p:sp>
    </p:spTree>
    <p:extLst>
      <p:ext uri="{BB962C8B-B14F-4D97-AF65-F5344CB8AC3E}">
        <p14:creationId xmlns:p14="http://schemas.microsoft.com/office/powerpoint/2010/main" val="193936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914400"/>
          </a:xfrm>
        </p:spPr>
        <p:txBody>
          <a:bodyPr/>
          <a:lstStyle/>
          <a:p>
            <a:pPr algn="ctr" fontAlgn="auto">
              <a:spcAft>
                <a:spcPts val="0"/>
              </a:spcAft>
              <a:defRPr/>
            </a:pPr>
            <a:r>
              <a:rPr lang="kk-KZ" sz="2000" b="1" dirty="0" smtClean="0">
                <a:solidFill>
                  <a:schemeClr val="bg1"/>
                </a:solidFill>
                <a:latin typeface="Times New Roman" pitchFamily="18" charset="0"/>
                <a:cs typeface="Times New Roman" pitchFamily="18" charset="0"/>
              </a:rPr>
              <a:t>ТОҚСАНДЫҚ  ЖИЫНТЫҚ  МОДЕРАЦИЯ  ХАТТАМАЛАРЫ</a:t>
            </a:r>
            <a:endParaRPr lang="ru-RU" sz="2000" b="1" dirty="0">
              <a:solidFill>
                <a:schemeClr val="bg1"/>
              </a:solidFill>
              <a:latin typeface="Times New Roman" pitchFamily="18" charset="0"/>
              <a:cs typeface="Times New Roman" pitchFamily="18" charset="0"/>
            </a:endParaRPr>
          </a:p>
        </p:txBody>
      </p:sp>
      <p:pic>
        <p:nvPicPr>
          <p:cNvPr id="76802" name="Рисунок 4"/>
          <p:cNvPicPr>
            <a:picLocks noChangeAspect="1"/>
          </p:cNvPicPr>
          <p:nvPr/>
        </p:nvPicPr>
        <p:blipFill>
          <a:blip r:embed="rId2" cstate="print"/>
          <a:srcRect/>
          <a:stretch>
            <a:fillRect/>
          </a:stretch>
        </p:blipFill>
        <p:spPr bwMode="auto">
          <a:xfrm>
            <a:off x="357158" y="955675"/>
            <a:ext cx="8572560" cy="585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928630" y="357166"/>
            <a:ext cx="8215370" cy="779463"/>
          </a:xfrm>
        </p:spPr>
        <p:txBody>
          <a:bodyPr>
            <a:normAutofit/>
          </a:bodyPr>
          <a:lstStyle/>
          <a:p>
            <a:pPr algn="ctr"/>
            <a:r>
              <a:rPr lang="kk-KZ" sz="1600" b="1" dirty="0" smtClean="0">
                <a:solidFill>
                  <a:srgbClr val="FFFF00"/>
                </a:solidFill>
                <a:latin typeface="Times New Roman" pitchFamily="18" charset="0"/>
                <a:cs typeface="Times New Roman" pitchFamily="18" charset="0"/>
              </a:rPr>
              <a:t>ЖАҢАРТЫЛҒАН  ЖАЛПЫ БІЛІМ БЕРУ БАҒДАРЛАМАСЫНДА ҚОЛДАНЫЛАТЫН НЕГІЗГІ  ҚҰЖАТТАР</a:t>
            </a:r>
            <a:endParaRPr lang="en-GB" altLang="en-US" sz="1600" b="1" dirty="0" smtClean="0">
              <a:solidFill>
                <a:srgbClr val="FFFF00"/>
              </a:solidFill>
              <a:latin typeface="Times New Roman" pitchFamily="18" charset="0"/>
              <a:cs typeface="Times New Roman" pitchFamily="18" charset="0"/>
            </a:endParaRPr>
          </a:p>
        </p:txBody>
      </p:sp>
      <p:sp>
        <p:nvSpPr>
          <p:cNvPr id="52226" name="Прямоугольник 2"/>
          <p:cNvSpPr>
            <a:spLocks noChangeArrowheads="1"/>
          </p:cNvSpPr>
          <p:nvPr/>
        </p:nvSpPr>
        <p:spPr bwMode="auto">
          <a:xfrm>
            <a:off x="571440" y="2143116"/>
            <a:ext cx="8572560" cy="2954655"/>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ru-RU" sz="2000" b="1" dirty="0" smtClean="0">
                <a:latin typeface="Times New Roman" pitchFamily="18" charset="0"/>
                <a:cs typeface="Times New Roman" pitchFamily="18" charset="0"/>
              </a:rPr>
              <a:t>Мемлекеттік жалпыға міндетті білім беру стандарты </a:t>
            </a:r>
            <a:r>
              <a:rPr lang="en-US" sz="2000" b="1" dirty="0" smtClean="0">
                <a:latin typeface="Times New Roman" pitchFamily="18" charset="0"/>
                <a:cs typeface="Times New Roman" pitchFamily="18" charset="0"/>
              </a:rPr>
              <a:t>(бастауыш, негізгі орта, жалпы орта)</a:t>
            </a:r>
            <a:r>
              <a:rPr lang="ru-RU" sz="2000" b="1" dirty="0" smtClean="0">
                <a:latin typeface="Times New Roman" pitchFamily="18" charset="0"/>
                <a:cs typeface="Times New Roman" pitchFamily="18" charset="0"/>
              </a:rPr>
              <a:t> </a:t>
            </a:r>
          </a:p>
          <a:p>
            <a:pPr marL="342900" indent="-342900">
              <a:buFont typeface="Wingdings" pitchFamily="2" charset="2"/>
              <a:buChar char="Ø"/>
            </a:pPr>
            <a:r>
              <a:rPr lang="kk-KZ" sz="2000" b="1" dirty="0" smtClean="0">
                <a:latin typeface="Times New Roman" pitchFamily="18" charset="0"/>
                <a:cs typeface="Times New Roman" pitchFamily="18" charset="0"/>
              </a:rPr>
              <a:t>Оқу </a:t>
            </a:r>
            <a:r>
              <a:rPr lang="kk-KZ" sz="2000" b="1" dirty="0">
                <a:latin typeface="Times New Roman" pitchFamily="18" charset="0"/>
                <a:cs typeface="Times New Roman" pitchFamily="18" charset="0"/>
              </a:rPr>
              <a:t>бағдарламасы</a:t>
            </a:r>
          </a:p>
          <a:p>
            <a:pPr marL="342900" indent="-342900">
              <a:buFont typeface="Wingdings" pitchFamily="2" charset="2"/>
              <a:buChar char="Ø"/>
            </a:pPr>
            <a:r>
              <a:rPr lang="kk-KZ" sz="2000" b="1" dirty="0">
                <a:latin typeface="Times New Roman" pitchFamily="18" charset="0"/>
                <a:cs typeface="Times New Roman" pitchFamily="18" charset="0"/>
              </a:rPr>
              <a:t>Оқу жоспары</a:t>
            </a:r>
          </a:p>
          <a:p>
            <a:pPr marL="342900" indent="-342900">
              <a:buFont typeface="Wingdings" pitchFamily="2" charset="2"/>
              <a:buChar char="Ø"/>
            </a:pPr>
            <a:r>
              <a:rPr lang="kk-KZ" sz="2000" b="1" dirty="0">
                <a:latin typeface="Times New Roman" pitchFamily="18" charset="0"/>
                <a:cs typeface="Times New Roman" pitchFamily="18" charset="0"/>
              </a:rPr>
              <a:t>Бастауыш/Негізгі орта және жалпы орта білім беретін мектеп мұғалімдеріне арналған критериалды бағалау бойынша нұсқаулық</a:t>
            </a:r>
            <a:endParaRPr lang="ru-RU" sz="2000" b="1" dirty="0">
              <a:latin typeface="Times New Roman" pitchFamily="18" charset="0"/>
              <a:cs typeface="Times New Roman" pitchFamily="18" charset="0"/>
            </a:endParaRPr>
          </a:p>
          <a:p>
            <a:pPr marL="342900" indent="-342900">
              <a:buFont typeface="Wingdings" pitchFamily="2" charset="2"/>
              <a:buChar char="Ø"/>
            </a:pPr>
            <a:r>
              <a:rPr lang="kk-KZ" sz="2000" b="1" dirty="0">
                <a:latin typeface="Times New Roman" pitchFamily="18" charset="0"/>
                <a:cs typeface="Times New Roman" pitchFamily="18" charset="0"/>
              </a:rPr>
              <a:t>Қалыптастырушы бағалауға арналған тапсырмалар жинағы</a:t>
            </a:r>
          </a:p>
          <a:p>
            <a:pPr marL="342900" indent="-342900">
              <a:buFont typeface="Wingdings" pitchFamily="2" charset="2"/>
              <a:buChar char="Ø"/>
            </a:pPr>
            <a:r>
              <a:rPr lang="kk-KZ" sz="2000" b="1" dirty="0">
                <a:latin typeface="Times New Roman" pitchFamily="18" charset="0"/>
                <a:cs typeface="Times New Roman" pitchFamily="18" charset="0"/>
              </a:rPr>
              <a:t>Жиынтық бағалауға арналған ұсыныстар</a:t>
            </a:r>
          </a:p>
          <a:p>
            <a:pPr marL="342900" indent="-342900"/>
            <a:endParaRPr lang="ru-RU" sz="26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chemeClr val="bg1"/>
                </a:solidFill>
                <a:latin typeface="Times New Roman" pitchFamily="18" charset="0"/>
                <a:cs typeface="Times New Roman" pitchFamily="18" charset="0"/>
              </a:rPr>
              <a:t>ОҚУ БАҒДАРЛАМАЛАРЫ</a:t>
            </a:r>
            <a:endParaRPr lang="ru-RU" sz="2400" b="1" dirty="0">
              <a:solidFill>
                <a:schemeClr val="bg1"/>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85720" y="1928802"/>
            <a:ext cx="8229600" cy="4500594"/>
          </a:xfrm>
        </p:spPr>
        <p:txBody>
          <a:bodyPr/>
          <a:lstStyle/>
          <a:p>
            <a:pPr algn="just">
              <a:buNone/>
            </a:pPr>
            <a:r>
              <a:rPr lang="kk-KZ" sz="2000" dirty="0" smtClean="0">
                <a:solidFill>
                  <a:srgbClr val="003366"/>
                </a:solidFill>
              </a:rPr>
              <a:t>	</a:t>
            </a:r>
            <a:r>
              <a:rPr lang="kk-KZ" sz="2000" dirty="0" smtClean="0">
                <a:latin typeface="Times New Roman" panose="02020603050405020304" pitchFamily="18" charset="0"/>
                <a:cs typeface="Times New Roman" panose="02020603050405020304" pitchFamily="18" charset="0"/>
              </a:rPr>
              <a:t> 	</a:t>
            </a:r>
            <a:r>
              <a:rPr lang="kk-KZ" sz="2000" b="1" dirty="0" smtClean="0">
                <a:solidFill>
                  <a:srgbClr val="FF0000"/>
                </a:solidFill>
                <a:latin typeface="Times New Roman" pitchFamily="18" charset="0"/>
                <a:cs typeface="Times New Roman" pitchFamily="18" charset="0"/>
              </a:rPr>
              <a:t>Оқу бағдарламасы </a:t>
            </a:r>
            <a:r>
              <a:rPr lang="kk-KZ" sz="2000" b="1" dirty="0" smtClean="0">
                <a:latin typeface="Times New Roman" pitchFamily="18" charset="0"/>
                <a:cs typeface="Times New Roman" pitchFamily="18" charset="0"/>
              </a:rPr>
              <a:t>– білім беру деңгейі бойынша пән тұжырымдамасын, сағат санын, бағалау жүйесін және т.б. сипаттайтын құжат.</a:t>
            </a:r>
          </a:p>
          <a:p>
            <a:pPr algn="just">
              <a:buNone/>
            </a:pPr>
            <a:r>
              <a:rPr lang="ru-RU" sz="2000" b="1" dirty="0" smtClean="0">
                <a:latin typeface="Times New Roman" pitchFamily="18" charset="0"/>
                <a:cs typeface="Times New Roman" pitchFamily="18" charset="0"/>
              </a:rPr>
              <a:t>		Оқу бағдарламасы әдетте нормативті-құқықтық құжат ретінде бекітіледі. Оқу бағдарламасында кодтау арқылы оқу мақсаттары айқын көрсетіледі. </a:t>
            </a:r>
            <a:r>
              <a:rPr lang="kk-KZ" sz="2000" b="1" dirty="0" smtClean="0">
                <a:latin typeface="Times New Roman" pitchFamily="18" charset="0"/>
                <a:cs typeface="Times New Roman" pitchFamily="18" charset="0"/>
              </a:rPr>
              <a:t>Осы оқу бағдарламасының негізінде пәннің ұзақ мерзімді жоспары  жүзеге асырылады.</a:t>
            </a:r>
            <a:r>
              <a:rPr lang="ru-RU" sz="2000" b="1" dirty="0" smtClean="0">
                <a:latin typeface="Times New Roman" pitchFamily="18" charset="0"/>
                <a:cs typeface="Times New Roman" pitchFamily="18" charset="0"/>
              </a:rPr>
              <a:t> </a:t>
            </a:r>
          </a:p>
          <a:p>
            <a:pPr algn="just">
              <a:buNone/>
            </a:pPr>
            <a:endParaRPr lang="ru-RU"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2339975" y="487840"/>
            <a:ext cx="5195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kk-KZ" sz="2000" b="1" dirty="0">
                <a:solidFill>
                  <a:srgbClr val="FFFF00"/>
                </a:solidFill>
                <a:latin typeface="Times New Roman" pitchFamily="18" charset="0"/>
                <a:cs typeface="Times New Roman" pitchFamily="18" charset="0"/>
              </a:rPr>
              <a:t>ОҚУ БАҒДАРЛАМАСЫНЫҢ МАЗМҰНЫ</a:t>
            </a:r>
            <a:endParaRPr lang="ru-RU" sz="2000" b="1" dirty="0">
              <a:solidFill>
                <a:srgbClr val="FFFF00"/>
              </a:solidFill>
              <a:latin typeface="Times New Roman" pitchFamily="18" charset="0"/>
              <a:cs typeface="Times New Roman" pitchFamily="18" charset="0"/>
            </a:endParaRPr>
          </a:p>
        </p:txBody>
      </p:sp>
      <p:sp>
        <p:nvSpPr>
          <p:cNvPr id="93187" name="Объект 2"/>
          <p:cNvSpPr>
            <a:spLocks/>
          </p:cNvSpPr>
          <p:nvPr/>
        </p:nvSpPr>
        <p:spPr bwMode="auto">
          <a:xfrm>
            <a:off x="428596" y="1214422"/>
            <a:ext cx="8358246" cy="570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ts val="0"/>
              </a:spcBef>
              <a:buClr>
                <a:schemeClr val="accent1"/>
              </a:buClr>
              <a:buSzPct val="80000"/>
            </a:pPr>
            <a:r>
              <a:rPr lang="kk-KZ" sz="2000" b="1" dirty="0" smtClean="0">
                <a:solidFill>
                  <a:srgbClr val="FF0000"/>
                </a:solidFill>
                <a:latin typeface="Times New Roman" pitchFamily="18" charset="0"/>
                <a:cs typeface="Times New Roman" pitchFamily="18" charset="0"/>
              </a:rPr>
              <a:t>              І </a:t>
            </a:r>
            <a:r>
              <a:rPr lang="kk-KZ" sz="2000" b="1" dirty="0">
                <a:solidFill>
                  <a:srgbClr val="FF0000"/>
                </a:solidFill>
                <a:latin typeface="Times New Roman" pitchFamily="18" charset="0"/>
                <a:cs typeface="Times New Roman" pitchFamily="18" charset="0"/>
              </a:rPr>
              <a:t>Жалпы мәлімет</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1. </a:t>
            </a:r>
            <a:r>
              <a:rPr lang="kk-KZ" sz="2000" b="1" dirty="0">
                <a:solidFill>
                  <a:srgbClr val="0000FF"/>
                </a:solidFill>
                <a:latin typeface="Times New Roman" pitchFamily="18" charset="0"/>
                <a:cs typeface="Times New Roman" pitchFamily="18" charset="0"/>
              </a:rPr>
              <a:t>Пәннің маңыздылығы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2. </a:t>
            </a:r>
            <a:r>
              <a:rPr lang="kk-KZ" sz="2000" b="1" dirty="0">
                <a:solidFill>
                  <a:srgbClr val="0000FF"/>
                </a:solidFill>
                <a:latin typeface="Times New Roman" pitchFamily="18" charset="0"/>
                <a:cs typeface="Times New Roman" pitchFamily="18" charset="0"/>
              </a:rPr>
              <a:t>Оқу бағдарламасының мақсаты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3. </a:t>
            </a:r>
            <a:r>
              <a:rPr lang="kk-KZ" sz="2000" b="1" dirty="0">
                <a:solidFill>
                  <a:srgbClr val="0000FF"/>
                </a:solidFill>
                <a:latin typeface="Times New Roman" pitchFamily="18" charset="0"/>
                <a:cs typeface="Times New Roman" pitchFamily="18" charset="0"/>
              </a:rPr>
              <a:t>Үштілділік саясатын жүзеге асыру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4. </a:t>
            </a:r>
            <a:r>
              <a:rPr lang="kk-KZ" sz="2000" b="1" dirty="0">
                <a:solidFill>
                  <a:srgbClr val="0000FF"/>
                </a:solidFill>
                <a:latin typeface="Times New Roman" pitchFamily="18" charset="0"/>
                <a:cs typeface="Times New Roman" pitchFamily="18" charset="0"/>
              </a:rPr>
              <a:t>Оқыту үдерісін ұйымдастыруға қойылатын талаптар</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5. </a:t>
            </a:r>
            <a:r>
              <a:rPr lang="kk-KZ" sz="2000" b="1" dirty="0">
                <a:solidFill>
                  <a:srgbClr val="0000FF"/>
                </a:solidFill>
                <a:latin typeface="Times New Roman" pitchFamily="18" charset="0"/>
                <a:cs typeface="Times New Roman" pitchFamily="18" charset="0"/>
              </a:rPr>
              <a:t>Педагогикалық әдіс-тәсілдер</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6. </a:t>
            </a:r>
            <a:r>
              <a:rPr lang="kk-KZ" sz="2000" b="1" dirty="0">
                <a:solidFill>
                  <a:srgbClr val="0000FF"/>
                </a:solidFill>
                <a:latin typeface="Times New Roman" pitchFamily="18" charset="0"/>
                <a:cs typeface="Times New Roman" pitchFamily="18" charset="0"/>
              </a:rPr>
              <a:t>Түрлі мәдениет пен көзқарастарға құрмет сезімін </a:t>
            </a:r>
            <a:endParaRPr lang="kk-KZ" sz="2000" b="1" dirty="0" smtClean="0">
              <a:solidFill>
                <a:srgbClr val="0000FF"/>
              </a:solidFill>
              <a:latin typeface="Times New Roman" pitchFamily="18" charset="0"/>
              <a:cs typeface="Times New Roman" pitchFamily="18" charset="0"/>
            </a:endParaRPr>
          </a:p>
          <a:p>
            <a:pPr defTabSz="457200">
              <a:spcBef>
                <a:spcPts val="0"/>
              </a:spcBef>
              <a:buClr>
                <a:schemeClr val="accent1"/>
              </a:buClr>
              <a:buSzPct val="80000"/>
            </a:pPr>
            <a:r>
              <a:rPr lang="kk-KZ" sz="2000" b="1" dirty="0">
                <a:solidFill>
                  <a:srgbClr val="0000FF"/>
                </a:solidFill>
                <a:latin typeface="Times New Roman" pitchFamily="18" charset="0"/>
                <a:cs typeface="Times New Roman" pitchFamily="18" charset="0"/>
              </a:rPr>
              <a:t> </a:t>
            </a:r>
            <a:r>
              <a:rPr lang="kk-KZ" sz="2000" b="1" dirty="0" smtClean="0">
                <a:solidFill>
                  <a:srgbClr val="0000FF"/>
                </a:solidFill>
                <a:latin typeface="Times New Roman" pitchFamily="18" charset="0"/>
                <a:cs typeface="Times New Roman" pitchFamily="18" charset="0"/>
              </a:rPr>
              <a:t>       қалыптастыру</a:t>
            </a:r>
            <a:endParaRPr lang="kk-KZ" sz="2000" b="1" dirty="0">
              <a:solidFill>
                <a:srgbClr val="0000FF"/>
              </a:solidFill>
              <a:latin typeface="Times New Roman" pitchFamily="18" charset="0"/>
              <a:cs typeface="Times New Roman" pitchFamily="18" charset="0"/>
            </a:endParaRP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7. </a:t>
            </a:r>
            <a:r>
              <a:rPr lang="kk-KZ" sz="2000" b="1" dirty="0">
                <a:solidFill>
                  <a:srgbClr val="0000FF"/>
                </a:solidFill>
                <a:latin typeface="Times New Roman" pitchFamily="18" charset="0"/>
                <a:cs typeface="Times New Roman" pitchFamily="18" charset="0"/>
              </a:rPr>
              <a:t>АКТ қолдану құзыреттілігі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8. </a:t>
            </a:r>
            <a:r>
              <a:rPr lang="kk-KZ" sz="2000" b="1" dirty="0">
                <a:solidFill>
                  <a:srgbClr val="0000FF"/>
                </a:solidFill>
                <a:latin typeface="Times New Roman" pitchFamily="18" charset="0"/>
                <a:cs typeface="Times New Roman" pitchFamily="18" charset="0"/>
              </a:rPr>
              <a:t>Коммуникативті дағдыларды дамыту</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9. Оқу  </a:t>
            </a:r>
            <a:r>
              <a:rPr lang="kk-KZ" sz="2000" b="1" dirty="0">
                <a:solidFill>
                  <a:srgbClr val="0000FF"/>
                </a:solidFill>
                <a:latin typeface="Times New Roman" pitchFamily="18" charset="0"/>
                <a:cs typeface="Times New Roman" pitchFamily="18" charset="0"/>
              </a:rPr>
              <a:t>жетістігін бағалау</a:t>
            </a:r>
          </a:p>
          <a:p>
            <a:pPr defTabSz="457200">
              <a:spcBef>
                <a:spcPts val="0"/>
              </a:spcBef>
              <a:buClr>
                <a:schemeClr val="accent1"/>
              </a:buClr>
              <a:buSzPct val="80000"/>
            </a:pPr>
            <a:r>
              <a:rPr lang="kk-KZ" sz="2000" b="1" dirty="0" smtClean="0">
                <a:solidFill>
                  <a:srgbClr val="FF0000"/>
                </a:solidFill>
                <a:latin typeface="Times New Roman" pitchFamily="18" charset="0"/>
                <a:cs typeface="Times New Roman" pitchFamily="18" charset="0"/>
              </a:rPr>
              <a:t>      ІІ </a:t>
            </a:r>
            <a:r>
              <a:rPr lang="kk-KZ" sz="2000" b="1" dirty="0">
                <a:solidFill>
                  <a:srgbClr val="FF0000"/>
                </a:solidFill>
                <a:latin typeface="Times New Roman" pitchFamily="18" charset="0"/>
                <a:cs typeface="Times New Roman" pitchFamily="18" charset="0"/>
              </a:rPr>
              <a:t>Оқу мақсаттарының жүйесі</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1. </a:t>
            </a:r>
            <a:r>
              <a:rPr lang="kk-KZ" sz="2000" b="1" dirty="0">
                <a:solidFill>
                  <a:srgbClr val="0000FF"/>
                </a:solidFill>
                <a:latin typeface="Times New Roman" pitchFamily="18" charset="0"/>
                <a:cs typeface="Times New Roman" pitchFamily="18" charset="0"/>
              </a:rPr>
              <a:t>Пәннің мазмұны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2. </a:t>
            </a:r>
            <a:r>
              <a:rPr lang="kk-KZ" sz="2000" b="1" dirty="0">
                <a:solidFill>
                  <a:srgbClr val="0000FF"/>
                </a:solidFill>
                <a:latin typeface="Times New Roman" pitchFamily="18" charset="0"/>
                <a:cs typeface="Times New Roman" pitchFamily="18" charset="0"/>
              </a:rPr>
              <a:t>Оқу мақсаттарының жүйесі</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3. </a:t>
            </a:r>
            <a:r>
              <a:rPr lang="kk-KZ" sz="2000" b="1" dirty="0">
                <a:solidFill>
                  <a:srgbClr val="0000FF"/>
                </a:solidFill>
                <a:latin typeface="Times New Roman" pitchFamily="18" charset="0"/>
                <a:cs typeface="Times New Roman" pitchFamily="18" charset="0"/>
              </a:rPr>
              <a:t>Ұзақ мерзімді жоспар</a:t>
            </a:r>
          </a:p>
        </p:txBody>
      </p:sp>
    </p:spTree>
    <p:extLst>
      <p:ext uri="{BB962C8B-B14F-4D97-AF65-F5344CB8AC3E}">
        <p14:creationId xmlns:p14="http://schemas.microsoft.com/office/powerpoint/2010/main" val="3680192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r>
              <a:rPr lang="kk-KZ" sz="2400" b="1" dirty="0" smtClean="0">
                <a:solidFill>
                  <a:srgbClr val="FFFF00"/>
                </a:solidFill>
                <a:latin typeface="Times New Roman" pitchFamily="18" charset="0"/>
                <a:cs typeface="Times New Roman" pitchFamily="18" charset="0"/>
              </a:rPr>
              <a:t>ОҚЫТУ МАҚСАТТАРЫНЫҢ ЖҮЙЕСІ</a:t>
            </a:r>
            <a:r>
              <a:rPr lang="ru-RU" sz="2400" dirty="0" smtClean="0">
                <a:solidFill>
                  <a:srgbClr val="FFFF00"/>
                </a:solidFill>
                <a:latin typeface="Times New Roman" pitchFamily="18" charset="0"/>
                <a:cs typeface="Times New Roman" pitchFamily="18" charset="0"/>
              </a:rPr>
              <a:t/>
            </a:r>
            <a:br>
              <a:rPr lang="ru-RU" sz="2400" dirty="0" smtClean="0">
                <a:solidFill>
                  <a:srgbClr val="FFFF00"/>
                </a:solidFill>
                <a:latin typeface="Times New Roman" pitchFamily="18" charset="0"/>
                <a:cs typeface="Times New Roman" pitchFamily="18" charset="0"/>
              </a:rPr>
            </a:br>
            <a:endParaRPr lang="ru-RU" sz="2400"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611560" y="1500174"/>
            <a:ext cx="8322128" cy="5143536"/>
          </a:xfrm>
        </p:spPr>
        <p:txBody>
          <a:bodyPr>
            <a:normAutofit/>
          </a:bodyPr>
          <a:lstStyle/>
          <a:p>
            <a:pPr>
              <a:buNone/>
            </a:pPr>
            <a:r>
              <a:rPr lang="kk-KZ" b="1" dirty="0" smtClean="0">
                <a:cs typeface="Times New Roman" pitchFamily="18" charset="0"/>
              </a:rPr>
              <a:t>	</a:t>
            </a:r>
            <a:r>
              <a:rPr lang="kk-KZ" sz="2400" b="1" dirty="0" smtClean="0">
                <a:latin typeface="Times New Roman" pitchFamily="18" charset="0"/>
                <a:cs typeface="Times New Roman" pitchFamily="18" charset="0"/>
              </a:rPr>
              <a:t>Бағдарламада оқыту мақсаттарын пайдалану ыңғайлылығы үшін кодтау енгізілді. </a:t>
            </a:r>
          </a:p>
          <a:p>
            <a:pPr>
              <a:buNone/>
            </a:pPr>
            <a:r>
              <a:rPr lang="kk-KZ" sz="2400" b="1" dirty="0" smtClean="0">
                <a:latin typeface="Times New Roman" pitchFamily="18" charset="0"/>
                <a:cs typeface="Times New Roman" pitchFamily="18" charset="0"/>
              </a:rPr>
              <a:t>Кодта:</a:t>
            </a:r>
          </a:p>
          <a:p>
            <a:r>
              <a:rPr lang="kk-KZ" sz="2400" b="1" dirty="0" smtClean="0">
                <a:latin typeface="Times New Roman" pitchFamily="18" charset="0"/>
                <a:cs typeface="Times New Roman" pitchFamily="18" charset="0"/>
              </a:rPr>
              <a:t>бірінші сан </a:t>
            </a:r>
            <a:r>
              <a:rPr lang="kk-KZ" sz="2400" b="1" u="sng" dirty="0" smtClean="0">
                <a:latin typeface="Times New Roman" pitchFamily="18" charset="0"/>
                <a:cs typeface="Times New Roman" pitchFamily="18" charset="0"/>
              </a:rPr>
              <a:t>сыныпты, </a:t>
            </a:r>
          </a:p>
          <a:p>
            <a:r>
              <a:rPr lang="kk-KZ" sz="2400" b="1" dirty="0" smtClean="0">
                <a:latin typeface="Times New Roman" pitchFamily="18" charset="0"/>
                <a:cs typeface="Times New Roman" pitchFamily="18" charset="0"/>
              </a:rPr>
              <a:t>екінші және үшінші сандар – </a:t>
            </a:r>
            <a:r>
              <a:rPr lang="kk-KZ" sz="2400" b="1" u="sng" dirty="0" smtClean="0">
                <a:latin typeface="Times New Roman" pitchFamily="18" charset="0"/>
                <a:cs typeface="Times New Roman" pitchFamily="18" charset="0"/>
              </a:rPr>
              <a:t>бөлім мен бөлімшенің, </a:t>
            </a:r>
          </a:p>
          <a:p>
            <a:r>
              <a:rPr lang="kk-KZ" sz="2400" b="1" dirty="0" smtClean="0">
                <a:latin typeface="Times New Roman" pitchFamily="18" charset="0"/>
                <a:cs typeface="Times New Roman" pitchFamily="18" charset="0"/>
              </a:rPr>
              <a:t>төртінші сан – </a:t>
            </a:r>
            <a:r>
              <a:rPr lang="kk-KZ" sz="2400" b="1" u="sng" dirty="0" smtClean="0">
                <a:latin typeface="Times New Roman" pitchFamily="18" charset="0"/>
                <a:cs typeface="Times New Roman" pitchFamily="18" charset="0"/>
              </a:rPr>
              <a:t>оқыту мақсатының </a:t>
            </a:r>
            <a:r>
              <a:rPr lang="kk-KZ" sz="2400" b="1" dirty="0" smtClean="0">
                <a:latin typeface="Times New Roman" pitchFamily="18" charset="0"/>
                <a:cs typeface="Times New Roman" pitchFamily="18" charset="0"/>
              </a:rPr>
              <a:t>реттік санын білдіреді. </a:t>
            </a:r>
          </a:p>
          <a:p>
            <a:r>
              <a:rPr lang="kk-KZ" sz="2400" b="1" dirty="0" smtClean="0">
                <a:solidFill>
                  <a:srgbClr val="FF0000"/>
                </a:solidFill>
                <a:latin typeface="Times New Roman" pitchFamily="18" charset="0"/>
                <a:cs typeface="Times New Roman" pitchFamily="18" charset="0"/>
              </a:rPr>
              <a:t>Мысалы, </a:t>
            </a:r>
            <a:r>
              <a:rPr lang="kk-KZ" sz="2400" b="1" dirty="0" smtClean="0">
                <a:latin typeface="Times New Roman" pitchFamily="18" charset="0"/>
                <a:cs typeface="Times New Roman" pitchFamily="18" charset="0"/>
              </a:rPr>
              <a:t>7.2.1.4. кодында «7» - сынып, «2.1» - екінші бөлімнің бірінші бөлімшесі, «4» - оқыту мақсатының реттік саны.</a:t>
            </a:r>
            <a:endParaRPr lang="ru-RU" sz="2400" b="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466663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14282" y="928670"/>
            <a:ext cx="8715436" cy="5715040"/>
          </a:xfrm>
        </p:spPr>
        <p:txBody>
          <a:bodyPr/>
          <a:lstStyle/>
          <a:p>
            <a:pPr algn="ctr">
              <a:buNone/>
            </a:pPr>
            <a:r>
              <a:rPr lang="kk-KZ" sz="2400" dirty="0" smtClean="0"/>
              <a:t> </a:t>
            </a:r>
          </a:p>
          <a:p>
            <a:pPr algn="ctr">
              <a:buNone/>
            </a:pPr>
            <a:r>
              <a:rPr lang="kk-KZ" sz="2400" b="1" dirty="0" smtClean="0">
                <a:solidFill>
                  <a:srgbClr val="FF0000"/>
                </a:solidFill>
                <a:latin typeface="Times New Roman" pitchFamily="18" charset="0"/>
                <a:cs typeface="Times New Roman" pitchFamily="18" charset="0"/>
              </a:rPr>
              <a:t>5.1.2.1</a:t>
            </a:r>
            <a:r>
              <a:rPr lang="kk-KZ" sz="2400" b="1" dirty="0" smtClean="0">
                <a:latin typeface="Times New Roman" pitchFamily="18" charset="0"/>
                <a:cs typeface="Times New Roman" pitchFamily="18" charset="0"/>
              </a:rPr>
              <a:t> – әдеби шығарманың тақырыбы мен идеясын анықтау (қазақ әдебиеті)</a:t>
            </a:r>
          </a:p>
          <a:p>
            <a:pPr algn="ctr">
              <a:buNone/>
            </a:pPr>
            <a:endParaRPr lang="kk-KZ" sz="2400" dirty="0" smtClean="0">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5</a:t>
            </a:r>
            <a:r>
              <a:rPr lang="kk-KZ" sz="2400" b="1" dirty="0" smtClean="0">
                <a:latin typeface="Times New Roman" pitchFamily="18" charset="0"/>
                <a:cs typeface="Times New Roman" pitchFamily="18" charset="0"/>
              </a:rPr>
              <a:t> – 5 сынып</a:t>
            </a:r>
          </a:p>
          <a:p>
            <a:pPr algn="ctr">
              <a:buNone/>
            </a:pPr>
            <a:endParaRPr lang="kk-KZ" sz="2400" b="1" dirty="0" smtClean="0">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1</a:t>
            </a:r>
            <a:r>
              <a:rPr lang="kk-KZ" sz="2400" b="1" dirty="0" smtClean="0">
                <a:latin typeface="Times New Roman" pitchFamily="18" charset="0"/>
                <a:cs typeface="Times New Roman" pitchFamily="18" charset="0"/>
              </a:rPr>
              <a:t> – </a:t>
            </a:r>
            <a:r>
              <a:rPr lang="en-GB" sz="2400" b="1" dirty="0" smtClean="0">
                <a:latin typeface="Times New Roman" pitchFamily="18" charset="0"/>
                <a:cs typeface="Times New Roman" pitchFamily="18" charset="0"/>
              </a:rPr>
              <a:t>түсіну және жауап беру</a:t>
            </a:r>
            <a:endParaRPr lang="kk-KZ" sz="2400" b="1" dirty="0" smtClean="0">
              <a:latin typeface="Times New Roman" pitchFamily="18" charset="0"/>
              <a:cs typeface="Times New Roman" pitchFamily="18" charset="0"/>
            </a:endParaRPr>
          </a:p>
          <a:p>
            <a:pPr algn="ctr">
              <a:buNone/>
            </a:pPr>
            <a:endParaRPr lang="kk-KZ" sz="2400" b="1" dirty="0" smtClean="0">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2</a:t>
            </a:r>
            <a:r>
              <a:rPr lang="kk-KZ" sz="2400" b="1" dirty="0" smtClean="0">
                <a:latin typeface="Times New Roman" pitchFamily="18" charset="0"/>
                <a:cs typeface="Times New Roman" pitchFamily="18" charset="0"/>
              </a:rPr>
              <a:t> – әдеби шығарманың тұжырымдамасы</a:t>
            </a:r>
          </a:p>
          <a:p>
            <a:pPr algn="ctr">
              <a:buNone/>
            </a:pPr>
            <a:endParaRPr lang="kk-KZ" sz="2400" b="1" dirty="0" smtClean="0">
              <a:solidFill>
                <a:srgbClr val="FF0000"/>
              </a:solidFill>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1</a:t>
            </a:r>
            <a:r>
              <a:rPr lang="kk-KZ" sz="2400" b="1" dirty="0" smtClean="0">
                <a:latin typeface="Times New Roman" pitchFamily="18" charset="0"/>
                <a:cs typeface="Times New Roman" pitchFamily="18" charset="0"/>
              </a:rPr>
              <a:t> – оқыту мақсаты</a:t>
            </a:r>
          </a:p>
          <a:p>
            <a:pPr algn="ctr">
              <a:buNone/>
            </a:pPr>
            <a:endParaRPr lang="kk-KZ" sz="2400" dirty="0" smtClean="0"/>
          </a:p>
          <a:p>
            <a:pPr algn="ctr">
              <a:buNone/>
            </a:pPr>
            <a:endParaRPr lang="kk-KZ" sz="2400" dirty="0" smtClean="0">
              <a:solidFill>
                <a:srgbClr val="FF0000"/>
              </a:solidFill>
            </a:endParaRPr>
          </a:p>
          <a:p>
            <a:pPr algn="ctr">
              <a:buNone/>
            </a:pPr>
            <a:endParaRPr lang="kk-KZ" sz="2400" dirty="0" smtClean="0">
              <a:solidFill>
                <a:srgbClr val="FF0000"/>
              </a:solidFill>
            </a:endParaRPr>
          </a:p>
          <a:p>
            <a:pPr algn="ctr">
              <a:buNone/>
            </a:pPr>
            <a:endParaRPr lang="ru-RU" sz="2000" dirty="0">
              <a:solidFill>
                <a:srgbClr val="FF0000"/>
              </a:solidFill>
            </a:endParaRPr>
          </a:p>
        </p:txBody>
      </p:sp>
    </p:spTree>
    <p:extLst>
      <p:ext uri="{BB962C8B-B14F-4D97-AF65-F5344CB8AC3E}">
        <p14:creationId xmlns:p14="http://schemas.microsoft.com/office/powerpoint/2010/main" val="330087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8229600" cy="778098"/>
          </a:xfrm>
        </p:spPr>
        <p:txBody>
          <a:bodyPr/>
          <a:lstStyle/>
          <a:p>
            <a:r>
              <a:rPr lang="kk-KZ" sz="2400" b="1" dirty="0" smtClean="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8610CAA-CD84-4755-AB61-E9816103CB34}" type="slidenum">
              <a:rPr lang="ru-RU" smtClean="0"/>
              <a:pPr/>
              <a:t>3</a:t>
            </a:fld>
            <a:endParaRPr lang="ru-RU" dirty="0"/>
          </a:p>
        </p:txBody>
      </p:sp>
      <p:pic>
        <p:nvPicPr>
          <p:cNvPr id="5" name="Объект 4"/>
          <p:cNvPicPr>
            <a:picLocks noGrp="1"/>
          </p:cNvPicPr>
          <p:nvPr>
            <p:ph sz="quarter" idx="1"/>
          </p:nvPr>
        </p:nvPicPr>
        <p:blipFill>
          <a:blip r:embed="rId2" cstate="print"/>
          <a:stretch>
            <a:fillRect/>
          </a:stretch>
        </p:blipFill>
        <p:spPr>
          <a:xfrm>
            <a:off x="251520" y="1124744"/>
            <a:ext cx="8892480" cy="5519246"/>
          </a:xfrm>
          <a:prstGeom prst="rect">
            <a:avLst/>
          </a:prstGeom>
        </p:spPr>
      </p:pic>
    </p:spTree>
    <p:extLst>
      <p:ext uri="{BB962C8B-B14F-4D97-AF65-F5344CB8AC3E}">
        <p14:creationId xmlns:p14="http://schemas.microsoft.com/office/powerpoint/2010/main" val="69615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59632" y="332656"/>
            <a:ext cx="6532959" cy="777875"/>
          </a:xfrm>
        </p:spPr>
        <p:txBody>
          <a:bodyPr rtlCol="0"/>
          <a:lstStyle/>
          <a:p>
            <a:pPr fontAlgn="auto">
              <a:spcAft>
                <a:spcPts val="0"/>
              </a:spcAft>
              <a:defRPr/>
            </a:pPr>
            <a:r>
              <a:rPr lang="ru-RU" altLang="en-US" sz="2400" b="1" dirty="0" smtClean="0">
                <a:solidFill>
                  <a:srgbClr val="FFFF00"/>
                </a:solidFill>
                <a:latin typeface="Times New Roman" pitchFamily="18" charset="0"/>
                <a:cs typeface="Times New Roman" pitchFamily="18" charset="0"/>
              </a:rPr>
              <a:t>ОҚУ ЖОСПАРЫ</a:t>
            </a:r>
            <a:endParaRPr lang="en-GB" altLang="en-US" sz="2400" b="1" dirty="0" smtClean="0">
              <a:solidFill>
                <a:srgbClr val="FFFF00"/>
              </a:solidFill>
              <a:latin typeface="Times New Roman" pitchFamily="18" charset="0"/>
              <a:cs typeface="Times New Roman" pitchFamily="18" charset="0"/>
            </a:endParaRPr>
          </a:p>
        </p:txBody>
      </p:sp>
      <p:sp>
        <p:nvSpPr>
          <p:cNvPr id="19459" name="Rectangle 3"/>
          <p:cNvSpPr>
            <a:spLocks noGrp="1" noChangeArrowheads="1"/>
          </p:cNvSpPr>
          <p:nvPr>
            <p:ph idx="1"/>
          </p:nvPr>
        </p:nvSpPr>
        <p:spPr>
          <a:xfrm>
            <a:off x="1000100" y="1428736"/>
            <a:ext cx="7715304" cy="5024453"/>
          </a:xfrm>
        </p:spPr>
        <p:txBody>
          <a:bodyPr rtlCol="0">
            <a:normAutofit/>
          </a:bodyPr>
          <a:lstStyle/>
          <a:p>
            <a:pPr marL="91440" indent="-91440" fontAlgn="auto">
              <a:lnSpc>
                <a:spcPct val="150000"/>
              </a:lnSpc>
              <a:spcAft>
                <a:spcPts val="0"/>
              </a:spcAft>
              <a:buFont typeface="Arial" charset="0"/>
              <a:buChar char="•"/>
              <a:defRPr/>
            </a:pPr>
            <a:r>
              <a:rPr lang="kk-KZ" altLang="en-US" sz="2800" b="1" dirty="0" smtClean="0">
                <a:solidFill>
                  <a:schemeClr val="tx1">
                    <a:lumMod val="50000"/>
                  </a:schemeClr>
                </a:solidFill>
                <a:cs typeface="Times New Roman" panose="02020603050405020304" pitchFamily="18" charset="0"/>
              </a:rPr>
              <a:t> </a:t>
            </a:r>
            <a:r>
              <a:rPr lang="kk-KZ" altLang="en-US" sz="2400" b="1" dirty="0" smtClean="0">
                <a:solidFill>
                  <a:schemeClr val="tx1">
                    <a:lumMod val="50000"/>
                  </a:schemeClr>
                </a:solidFill>
                <a:latin typeface="Times New Roman" pitchFamily="18" charset="0"/>
                <a:cs typeface="Times New Roman" pitchFamily="18" charset="0"/>
              </a:rPr>
              <a:t>Ұзақ мерзімді жоспар </a:t>
            </a:r>
            <a:endParaRPr lang="en-GB" altLang="en-US" sz="2400" b="1" dirty="0" smtClean="0">
              <a:solidFill>
                <a:schemeClr val="tx1">
                  <a:lumMod val="50000"/>
                </a:schemeClr>
              </a:solidFill>
              <a:latin typeface="Times New Roman" pitchFamily="18" charset="0"/>
              <a:cs typeface="Times New Roman" pitchFamily="18" charset="0"/>
            </a:endParaRPr>
          </a:p>
          <a:p>
            <a:pPr marL="91440" indent="-91440" fontAlgn="auto">
              <a:lnSpc>
                <a:spcPct val="150000"/>
              </a:lnSpc>
              <a:spcAft>
                <a:spcPts val="0"/>
              </a:spcAft>
              <a:buFont typeface="Arial" charset="0"/>
              <a:buChar char="•"/>
              <a:defRPr/>
            </a:pPr>
            <a:r>
              <a:rPr lang="ru-RU" altLang="en-US" sz="2400" b="1" dirty="0" smtClean="0">
                <a:solidFill>
                  <a:schemeClr val="tx1">
                    <a:lumMod val="50000"/>
                  </a:schemeClr>
                </a:solidFill>
                <a:latin typeface="Times New Roman" pitchFamily="18" charset="0"/>
                <a:cs typeface="Times New Roman" pitchFamily="18" charset="0"/>
              </a:rPr>
              <a:t> Орта мерзімді жоспар</a:t>
            </a:r>
            <a:endParaRPr lang="en-GB" altLang="en-US" sz="2400" b="1" dirty="0" smtClean="0">
              <a:solidFill>
                <a:schemeClr val="tx1">
                  <a:lumMod val="50000"/>
                </a:schemeClr>
              </a:solidFill>
              <a:latin typeface="Times New Roman" pitchFamily="18" charset="0"/>
              <a:cs typeface="Times New Roman" pitchFamily="18" charset="0"/>
            </a:endParaRPr>
          </a:p>
          <a:p>
            <a:pPr marL="91440" indent="-91440" fontAlgn="auto">
              <a:lnSpc>
                <a:spcPct val="150000"/>
              </a:lnSpc>
              <a:spcAft>
                <a:spcPts val="0"/>
              </a:spcAft>
              <a:buFont typeface="Arial" charset="0"/>
              <a:buChar char="•"/>
              <a:defRPr/>
            </a:pPr>
            <a:r>
              <a:rPr lang="ru-RU" altLang="en-US" sz="2400" b="1" dirty="0" smtClean="0">
                <a:solidFill>
                  <a:schemeClr val="tx1">
                    <a:lumMod val="50000"/>
                  </a:schemeClr>
                </a:solidFill>
                <a:latin typeface="Times New Roman" pitchFamily="18" charset="0"/>
                <a:cs typeface="Times New Roman" pitchFamily="18" charset="0"/>
              </a:rPr>
              <a:t> Қысқа мерзімді жоспар үлгісі</a:t>
            </a:r>
          </a:p>
          <a:p>
            <a:pPr marL="91440" indent="-91440" fontAlgn="auto">
              <a:lnSpc>
                <a:spcPct val="150000"/>
              </a:lnSpc>
              <a:spcAft>
                <a:spcPts val="0"/>
              </a:spcAft>
              <a:buFont typeface="Arial" charset="0"/>
              <a:buChar char="•"/>
              <a:defRPr/>
            </a:pPr>
            <a:endParaRPr lang="ru-RU" altLang="en-US" sz="2400" b="1" dirty="0" smtClean="0">
              <a:solidFill>
                <a:schemeClr val="tx1">
                  <a:lumMod val="50000"/>
                </a:schemeClr>
              </a:solidFill>
              <a:latin typeface="Times New Roman" pitchFamily="18" charset="0"/>
              <a:cs typeface="Times New Roman" pitchFamily="18" charset="0"/>
            </a:endParaRPr>
          </a:p>
          <a:p>
            <a:pPr marL="91440" indent="-91440" fontAlgn="auto">
              <a:lnSpc>
                <a:spcPct val="150000"/>
              </a:lnSpc>
              <a:spcAft>
                <a:spcPts val="0"/>
              </a:spcAft>
              <a:buNone/>
              <a:defRPr/>
            </a:pPr>
            <a:r>
              <a:rPr lang="kk-KZ" altLang="en-US" sz="2400" b="1" dirty="0" smtClean="0">
                <a:solidFill>
                  <a:schemeClr val="tx1">
                    <a:lumMod val="50000"/>
                  </a:schemeClr>
                </a:solidFill>
                <a:latin typeface="Times New Roman" pitchFamily="18" charset="0"/>
                <a:cs typeface="Times New Roman" pitchFamily="18" charset="0"/>
              </a:rPr>
              <a:t> Күнтізбелік-тақырыптық жоспар - ?</a:t>
            </a:r>
            <a:endParaRPr lang="en-GB" altLang="en-US" sz="2400" b="1" dirty="0" smtClean="0">
              <a:solidFill>
                <a:schemeClr val="tx1">
                  <a:lumMod val="50000"/>
                </a:schemeClr>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ҰЗАҚ МЕРЗІМДІ ЖОСПАР</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14422"/>
            <a:ext cx="8229600" cy="5429288"/>
          </a:xfrm>
        </p:spPr>
        <p:txBody>
          <a:bodyPr/>
          <a:lstStyle/>
          <a:p>
            <a:pPr algn="ctr">
              <a:buNone/>
            </a:pPr>
            <a:r>
              <a:rPr lang="kk-KZ" sz="2000" dirty="0" smtClean="0">
                <a:solidFill>
                  <a:srgbClr val="003366"/>
                </a:solidFill>
              </a:rPr>
              <a:t>	</a:t>
            </a:r>
            <a:r>
              <a:rPr lang="kk-KZ" sz="2000" b="1" dirty="0" smtClean="0">
                <a:solidFill>
                  <a:srgbClr val="FF0000"/>
                </a:solidFill>
              </a:rPr>
              <a:t>Физика</a:t>
            </a:r>
          </a:p>
          <a:p>
            <a:pPr algn="ctr">
              <a:buNone/>
            </a:pPr>
            <a:endParaRPr lang="kk-KZ" sz="2000" b="1" dirty="0" smtClean="0">
              <a:solidFill>
                <a:srgbClr val="FF0000"/>
              </a:solidFill>
            </a:endParaRPr>
          </a:p>
          <a:p>
            <a:pPr algn="ctr">
              <a:buNone/>
            </a:pPr>
            <a:endParaRPr lang="kk-KZ" sz="2000" b="1" dirty="0" smtClean="0">
              <a:solidFill>
                <a:srgbClr val="FF0000"/>
              </a:solidFill>
            </a:endParaRPr>
          </a:p>
          <a:p>
            <a:pPr algn="ctr">
              <a:buNone/>
            </a:pPr>
            <a:r>
              <a:rPr lang="kk-KZ" sz="2000" b="1" dirty="0" smtClean="0">
                <a:solidFill>
                  <a:srgbClr val="FF0000"/>
                </a:solidFill>
              </a:rPr>
              <a:t> </a:t>
            </a:r>
            <a:endParaRPr lang="ru-RU" sz="2000" b="1" dirty="0">
              <a:solidFill>
                <a:srgbClr val="FF0000"/>
              </a:solidFill>
            </a:endParaRPr>
          </a:p>
        </p:txBody>
      </p:sp>
      <p:graphicFrame>
        <p:nvGraphicFramePr>
          <p:cNvPr id="5" name="Таблица 4"/>
          <p:cNvGraphicFramePr>
            <a:graphicFrameLocks noGrp="1"/>
          </p:cNvGraphicFramePr>
          <p:nvPr/>
        </p:nvGraphicFramePr>
        <p:xfrm>
          <a:off x="500034" y="1785926"/>
          <a:ext cx="8286807" cy="247396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algn="ctr"/>
                      <a:r>
                        <a:rPr lang="kk-KZ" dirty="0" smtClean="0">
                          <a:solidFill>
                            <a:schemeClr val="tx1"/>
                          </a:solidFill>
                        </a:rPr>
                        <a:t>Бөлім </a:t>
                      </a:r>
                      <a:endParaRPr lang="ru-RU" dirty="0">
                        <a:solidFill>
                          <a:schemeClr val="tx1"/>
                        </a:solidFill>
                      </a:endParaRPr>
                    </a:p>
                  </a:txBody>
                  <a:tcPr/>
                </a:tc>
                <a:tc>
                  <a:txBody>
                    <a:bodyPr/>
                    <a:lstStyle/>
                    <a:p>
                      <a:pPr algn="ctr"/>
                      <a:r>
                        <a:rPr lang="kk-KZ" dirty="0" smtClean="0">
                          <a:solidFill>
                            <a:schemeClr val="tx1"/>
                          </a:solidFill>
                        </a:rPr>
                        <a:t>Бөлімше </a:t>
                      </a:r>
                      <a:endParaRPr lang="ru-RU" dirty="0">
                        <a:solidFill>
                          <a:schemeClr val="tx1"/>
                        </a:solidFill>
                      </a:endParaRPr>
                    </a:p>
                  </a:txBody>
                  <a:tcPr/>
                </a:tc>
                <a:tc>
                  <a:txBody>
                    <a:bodyPr/>
                    <a:lstStyle/>
                    <a:p>
                      <a:pPr algn="ctr"/>
                      <a:r>
                        <a:rPr lang="kk-KZ" dirty="0" smtClean="0">
                          <a:solidFill>
                            <a:schemeClr val="tx1"/>
                          </a:solidFill>
                        </a:rPr>
                        <a:t>Оқу мақсаты </a:t>
                      </a:r>
                      <a:endParaRPr lang="ru-RU" dirty="0">
                        <a:solidFill>
                          <a:schemeClr val="tx1"/>
                        </a:solidFill>
                      </a:endParaRPr>
                    </a:p>
                  </a:txBody>
                  <a:tcPr/>
                </a:tc>
              </a:tr>
              <a:tr h="370840">
                <a:tc>
                  <a:txBody>
                    <a:bodyPr/>
                    <a:lstStyle/>
                    <a:p>
                      <a:r>
                        <a:rPr lang="kk-KZ" sz="1800" kern="1200" dirty="0" smtClean="0">
                          <a:solidFill>
                            <a:schemeClr val="dk1"/>
                          </a:solidFill>
                          <a:latin typeface="+mn-lt"/>
                          <a:ea typeface="+mn-ea"/>
                          <a:cs typeface="+mn-cs"/>
                        </a:rPr>
                        <a:t>Физика – табиғат туралы ғылым</a:t>
                      </a:r>
                      <a:endParaRPr lang="ru-RU" dirty="0"/>
                    </a:p>
                  </a:txBody>
                  <a:tcPr/>
                </a:tc>
                <a:tc>
                  <a:txBody>
                    <a:bodyPr/>
                    <a:lstStyle/>
                    <a:p>
                      <a:pPr>
                        <a:lnSpc>
                          <a:spcPct val="115000"/>
                        </a:lnSpc>
                        <a:spcAft>
                          <a:spcPts val="0"/>
                        </a:spcAft>
                        <a:tabLst>
                          <a:tab pos="260985" algn="l"/>
                        </a:tabLst>
                      </a:pPr>
                      <a:r>
                        <a:rPr lang="ru-RU" sz="2000" dirty="0">
                          <a:latin typeface="Times New Roman"/>
                          <a:ea typeface="Times New Roman"/>
                        </a:rPr>
                        <a:t>Физика </a:t>
                      </a:r>
                      <a:r>
                        <a:rPr lang="kk-KZ" sz="2000" dirty="0" smtClean="0">
                          <a:latin typeface="Times New Roman"/>
                          <a:ea typeface="Times New Roman"/>
                        </a:rPr>
                        <a:t>– </a:t>
                      </a:r>
                      <a:r>
                        <a:rPr lang="ru-RU" sz="2000" dirty="0" smtClean="0">
                          <a:latin typeface="Times New Roman"/>
                          <a:ea typeface="Times New Roman"/>
                        </a:rPr>
                        <a:t>таби</a:t>
                      </a:r>
                      <a:r>
                        <a:rPr lang="kk-KZ" sz="2000" dirty="0">
                          <a:latin typeface="Times New Roman"/>
                          <a:ea typeface="Times New Roman"/>
                        </a:rPr>
                        <a:t>ғат туралы ғылым</a:t>
                      </a:r>
                      <a:endParaRPr lang="ru-RU" sz="2000" dirty="0">
                        <a:latin typeface="Calibri"/>
                        <a:ea typeface="Times New Roman"/>
                      </a:endParaRPr>
                    </a:p>
                  </a:txBody>
                  <a:tcPr marL="68580" marR="68580" marT="0" marB="0"/>
                </a:tc>
                <a:tc>
                  <a:txBody>
                    <a:bodyPr/>
                    <a:lstStyle/>
                    <a:p>
                      <a:pPr marL="8890" indent="-8890">
                        <a:lnSpc>
                          <a:spcPct val="115000"/>
                        </a:lnSpc>
                        <a:spcAft>
                          <a:spcPts val="0"/>
                        </a:spcAft>
                      </a:pPr>
                      <a:r>
                        <a:rPr lang="kk-KZ" sz="2000" dirty="0">
                          <a:latin typeface="Times New Roman"/>
                          <a:ea typeface="Calibri"/>
                          <a:cs typeface="Times New Roman"/>
                        </a:rPr>
                        <a:t>7.1.1.1 </a:t>
                      </a:r>
                      <a:r>
                        <a:rPr lang="ru-RU" sz="2000" dirty="0" smtClean="0">
                          <a:latin typeface="Times New Roman"/>
                          <a:ea typeface="Calibri"/>
                          <a:cs typeface="Times New Roman"/>
                        </a:rPr>
                        <a:t>- </a:t>
                      </a:r>
                      <a:r>
                        <a:rPr lang="kk-KZ" sz="2000" dirty="0" smtClean="0">
                          <a:latin typeface="Times New Roman"/>
                          <a:ea typeface="Calibri"/>
                          <a:cs typeface="Times New Roman"/>
                        </a:rPr>
                        <a:t>физикалық </a:t>
                      </a:r>
                      <a:r>
                        <a:rPr lang="kk-KZ" sz="2000" dirty="0">
                          <a:latin typeface="Times New Roman"/>
                          <a:ea typeface="Calibri"/>
                          <a:cs typeface="Times New Roman"/>
                        </a:rPr>
                        <a:t>құбылыстарға мысалдар келтіру</a:t>
                      </a:r>
                      <a:endParaRPr lang="ru-RU" sz="2000" dirty="0">
                        <a:latin typeface="Calibri"/>
                        <a:ea typeface="Calibri"/>
                        <a:cs typeface="Times New Roman"/>
                      </a:endParaRPr>
                    </a:p>
                  </a:txBody>
                  <a:tcPr marL="68580" marR="68580" marT="0" marB="0"/>
                </a:tc>
              </a:tr>
              <a:tr h="370840">
                <a:tc>
                  <a:txBody>
                    <a:bodyPr/>
                    <a:lstStyle/>
                    <a:p>
                      <a:endParaRPr lang="ru-RU" dirty="0"/>
                    </a:p>
                  </a:txBody>
                  <a:tcPr/>
                </a:tc>
                <a:tc>
                  <a:txBody>
                    <a:bodyPr/>
                    <a:lstStyle/>
                    <a:p>
                      <a:pPr>
                        <a:lnSpc>
                          <a:spcPct val="115000"/>
                        </a:lnSpc>
                        <a:spcAft>
                          <a:spcPts val="0"/>
                        </a:spcAft>
                        <a:tabLst>
                          <a:tab pos="260985" algn="l"/>
                        </a:tabLst>
                      </a:pPr>
                      <a:r>
                        <a:rPr lang="kk-KZ" sz="2000" dirty="0">
                          <a:latin typeface="Times New Roman"/>
                          <a:ea typeface="Times New Roman"/>
                        </a:rPr>
                        <a:t>Табиғатты зерттеудің ғылыми әдістері</a:t>
                      </a:r>
                      <a:endParaRPr lang="ru-RU" sz="2000" dirty="0">
                        <a:latin typeface="Calibri"/>
                        <a:ea typeface="Times New Roman"/>
                      </a:endParaRPr>
                    </a:p>
                  </a:txBody>
                  <a:tcPr marL="68580" marR="68580" marT="0" marB="0"/>
                </a:tc>
                <a:tc>
                  <a:txBody>
                    <a:bodyPr/>
                    <a:lstStyle/>
                    <a:p>
                      <a:pPr>
                        <a:lnSpc>
                          <a:spcPct val="115000"/>
                        </a:lnSpc>
                        <a:spcAft>
                          <a:spcPts val="0"/>
                        </a:spcAft>
                      </a:pPr>
                      <a:r>
                        <a:rPr lang="kk-KZ" sz="2000" dirty="0">
                          <a:latin typeface="Times New Roman"/>
                          <a:ea typeface="Calibri"/>
                          <a:cs typeface="Times New Roman"/>
                        </a:rPr>
                        <a:t>7.1.1.2 </a:t>
                      </a:r>
                      <a:r>
                        <a:rPr lang="ru-RU" sz="2000" dirty="0" smtClean="0">
                          <a:latin typeface="Times New Roman"/>
                          <a:ea typeface="Calibri"/>
                          <a:cs typeface="Times New Roman"/>
                        </a:rPr>
                        <a:t>- </a:t>
                      </a:r>
                      <a:r>
                        <a:rPr lang="kk-KZ" sz="2000" dirty="0" smtClean="0">
                          <a:latin typeface="Times New Roman"/>
                          <a:ea typeface="Calibri"/>
                          <a:cs typeface="Times New Roman"/>
                        </a:rPr>
                        <a:t>табиғатты </a:t>
                      </a:r>
                      <a:r>
                        <a:rPr lang="kk-KZ" sz="2000" dirty="0">
                          <a:latin typeface="Times New Roman"/>
                          <a:ea typeface="Calibri"/>
                          <a:cs typeface="Times New Roman"/>
                        </a:rPr>
                        <a:t>зерттеудің ғылыми әдістерін ажырату</a:t>
                      </a:r>
                      <a:endParaRPr lang="ru-RU"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КҮНТІЗБЕЛІК-ТАҚЫРЫПТЫҚ  ЖОСПАР</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14422"/>
            <a:ext cx="8229600" cy="5429288"/>
          </a:xfrm>
        </p:spPr>
        <p:txBody>
          <a:bodyPr/>
          <a:lstStyle/>
          <a:p>
            <a:pPr algn="ctr">
              <a:buNone/>
            </a:pPr>
            <a:r>
              <a:rPr lang="kk-KZ" sz="2000" dirty="0" smtClean="0">
                <a:solidFill>
                  <a:srgbClr val="003366"/>
                </a:solidFill>
              </a:rPr>
              <a:t>	</a:t>
            </a:r>
            <a:r>
              <a:rPr lang="kk-KZ" sz="2000" b="1" dirty="0" smtClean="0">
                <a:solidFill>
                  <a:srgbClr val="FF0000"/>
                </a:solidFill>
              </a:rPr>
              <a:t>География</a:t>
            </a:r>
          </a:p>
          <a:p>
            <a:pPr algn="ctr">
              <a:buNone/>
            </a:pPr>
            <a:endParaRPr lang="kk-KZ" sz="2000" b="1" dirty="0" smtClean="0">
              <a:solidFill>
                <a:srgbClr val="FF0000"/>
              </a:solidFill>
            </a:endParaRPr>
          </a:p>
          <a:p>
            <a:pPr algn="ctr">
              <a:buNone/>
            </a:pPr>
            <a:endParaRPr lang="kk-KZ" sz="2000" b="1" dirty="0" smtClean="0">
              <a:solidFill>
                <a:srgbClr val="FF0000"/>
              </a:solidFill>
            </a:endParaRPr>
          </a:p>
          <a:p>
            <a:pPr algn="ctr">
              <a:buNone/>
            </a:pPr>
            <a:r>
              <a:rPr lang="kk-KZ" sz="2000" b="1" dirty="0" smtClean="0">
                <a:solidFill>
                  <a:srgbClr val="FF0000"/>
                </a:solidFill>
              </a:rPr>
              <a:t> </a:t>
            </a:r>
            <a:endParaRPr lang="ru-RU" sz="2000" b="1" dirty="0">
              <a:solidFill>
                <a:srgbClr val="FF0000"/>
              </a:solidFill>
            </a:endParaRPr>
          </a:p>
        </p:txBody>
      </p:sp>
      <p:graphicFrame>
        <p:nvGraphicFramePr>
          <p:cNvPr id="5" name="Таблица 4"/>
          <p:cNvGraphicFramePr>
            <a:graphicFrameLocks noGrp="1"/>
          </p:cNvGraphicFramePr>
          <p:nvPr/>
        </p:nvGraphicFramePr>
        <p:xfrm>
          <a:off x="500034" y="1785926"/>
          <a:ext cx="8286807" cy="317500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algn="ctr"/>
                      <a:r>
                        <a:rPr lang="kk-KZ" dirty="0" smtClean="0">
                          <a:solidFill>
                            <a:schemeClr val="tx1"/>
                          </a:solidFill>
                        </a:rPr>
                        <a:t>Бөлім </a:t>
                      </a:r>
                      <a:endParaRPr lang="ru-RU" dirty="0">
                        <a:solidFill>
                          <a:schemeClr val="tx1"/>
                        </a:solidFill>
                      </a:endParaRPr>
                    </a:p>
                  </a:txBody>
                  <a:tcPr/>
                </a:tc>
                <a:tc>
                  <a:txBody>
                    <a:bodyPr/>
                    <a:lstStyle/>
                    <a:p>
                      <a:pPr algn="ctr"/>
                      <a:r>
                        <a:rPr lang="kk-KZ" dirty="0" smtClean="0">
                          <a:solidFill>
                            <a:schemeClr val="tx1"/>
                          </a:solidFill>
                        </a:rPr>
                        <a:t>Бөлімше </a:t>
                      </a:r>
                      <a:endParaRPr lang="ru-RU" dirty="0">
                        <a:solidFill>
                          <a:schemeClr val="tx1"/>
                        </a:solidFill>
                      </a:endParaRPr>
                    </a:p>
                  </a:txBody>
                  <a:tcPr/>
                </a:tc>
                <a:tc>
                  <a:txBody>
                    <a:bodyPr/>
                    <a:lstStyle/>
                    <a:p>
                      <a:pPr algn="ctr"/>
                      <a:r>
                        <a:rPr lang="kk-KZ" dirty="0" smtClean="0">
                          <a:solidFill>
                            <a:schemeClr val="tx1"/>
                          </a:solidFill>
                        </a:rPr>
                        <a:t>Оқу мақсаты </a:t>
                      </a:r>
                      <a:endParaRPr lang="ru-RU" dirty="0">
                        <a:solidFill>
                          <a:schemeClr val="tx1"/>
                        </a:solidFill>
                      </a:endParaRPr>
                    </a:p>
                  </a:txBody>
                  <a:tcPr/>
                </a:tc>
              </a:tr>
              <a:tr h="370840">
                <a:tc>
                  <a:txBody>
                    <a:bodyPr/>
                    <a:lstStyle/>
                    <a:p>
                      <a:r>
                        <a:rPr lang="kk-KZ" sz="1800" kern="1200" dirty="0" smtClean="0">
                          <a:solidFill>
                            <a:schemeClr val="dk1"/>
                          </a:solidFill>
                          <a:latin typeface="+mn-lt"/>
                          <a:ea typeface="+mn-ea"/>
                          <a:cs typeface="+mn-cs"/>
                        </a:rPr>
                        <a:t>Зерттеу және зерттеушілер</a:t>
                      </a:r>
                      <a:endParaRPr lang="ru-RU" dirty="0"/>
                    </a:p>
                  </a:txBody>
                  <a:tcPr/>
                </a:tc>
                <a:tc>
                  <a:txBody>
                    <a:bodyPr/>
                    <a:lstStyle/>
                    <a:p>
                      <a:pPr>
                        <a:lnSpc>
                          <a:spcPct val="115000"/>
                        </a:lnSpc>
                        <a:spcAft>
                          <a:spcPts val="0"/>
                        </a:spcAft>
                      </a:pPr>
                      <a:r>
                        <a:rPr lang="kk-KZ" sz="2000">
                          <a:latin typeface="Times New Roman"/>
                          <a:ea typeface="Calibri"/>
                          <a:cs typeface="Times New Roman"/>
                        </a:rPr>
                        <a:t>Географияны зерттеу нысандары</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kk-KZ" sz="2000" dirty="0">
                          <a:latin typeface="Times New Roman"/>
                          <a:ea typeface="Calibri"/>
                          <a:cs typeface="Times New Roman"/>
                        </a:rPr>
                        <a:t>7.1.1.1 </a:t>
                      </a:r>
                      <a:r>
                        <a:rPr lang="kk-KZ" sz="2000" dirty="0" smtClean="0">
                          <a:latin typeface="Times New Roman"/>
                          <a:ea typeface="Calibri"/>
                          <a:cs typeface="Times New Roman"/>
                        </a:rPr>
                        <a:t>- географияның </a:t>
                      </a:r>
                      <a:r>
                        <a:rPr lang="kk-KZ" sz="2000" dirty="0">
                          <a:latin typeface="Times New Roman"/>
                          <a:ea typeface="Calibri"/>
                          <a:cs typeface="Times New Roman"/>
                        </a:rPr>
                        <a:t>зерттеу нысандарын анықтайды;</a:t>
                      </a:r>
                      <a:endParaRPr lang="ru-RU" sz="2000" dirty="0">
                        <a:latin typeface="Calibri"/>
                        <a:ea typeface="Calibri"/>
                        <a:cs typeface="Times New Roman"/>
                      </a:endParaRPr>
                    </a:p>
                  </a:txBody>
                  <a:tcPr marL="68580" marR="68580" marT="0" marB="0"/>
                </a:tc>
              </a:tr>
              <a:tr h="370840">
                <a:tc>
                  <a:txBody>
                    <a:bodyPr/>
                    <a:lstStyle/>
                    <a:p>
                      <a:endParaRPr lang="ru-RU" dirty="0"/>
                    </a:p>
                  </a:txBody>
                  <a:tcPr/>
                </a:tc>
                <a:tc>
                  <a:txBody>
                    <a:bodyPr/>
                    <a:lstStyle/>
                    <a:p>
                      <a:pPr>
                        <a:lnSpc>
                          <a:spcPct val="115000"/>
                        </a:lnSpc>
                        <a:spcAft>
                          <a:spcPts val="0"/>
                        </a:spcAft>
                      </a:pPr>
                      <a:r>
                        <a:rPr lang="kk-KZ" sz="2000">
                          <a:latin typeface="Times New Roman"/>
                          <a:ea typeface="Calibri"/>
                          <a:cs typeface="Times New Roman"/>
                        </a:rPr>
                        <a:t>География ғылымының дамуы</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kk-KZ" sz="2000" dirty="0">
                          <a:latin typeface="Times New Roman"/>
                          <a:ea typeface="Calibri"/>
                          <a:cs typeface="Times New Roman"/>
                        </a:rPr>
                        <a:t>7.1.1.2 </a:t>
                      </a:r>
                      <a:r>
                        <a:rPr lang="kk-KZ" sz="2000" dirty="0" smtClean="0">
                          <a:latin typeface="Times New Roman"/>
                          <a:ea typeface="Calibri"/>
                          <a:cs typeface="Times New Roman"/>
                        </a:rPr>
                        <a:t>- саяхатшылар </a:t>
                      </a:r>
                      <a:r>
                        <a:rPr lang="kk-KZ" sz="2000" dirty="0">
                          <a:latin typeface="Times New Roman"/>
                          <a:ea typeface="Calibri"/>
                          <a:cs typeface="Times New Roman"/>
                        </a:rPr>
                        <a:t>мен зерттеушілердің география ғылымының дамуына қосқан үлесін сипаттап, баға береді;</a:t>
                      </a:r>
                      <a:endParaRPr lang="ru-RU"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228"/>
            <a:ext cx="8229600" cy="1143000"/>
          </a:xfrm>
        </p:spPr>
        <p:txBody>
          <a:bodyPr/>
          <a:lstStyle/>
          <a:p>
            <a:r>
              <a:rPr lang="kk-KZ" sz="2400" b="1" dirty="0" smtClean="0">
                <a:solidFill>
                  <a:srgbClr val="FFFF00"/>
                </a:solidFill>
                <a:latin typeface="Times New Roman" pitchFamily="18" charset="0"/>
                <a:cs typeface="Times New Roman" pitchFamily="18" charset="0"/>
              </a:rPr>
              <a:t>КҮНТІЗБЕЛІК-ТАҚЫРЫПТЫҚ  ЖОСПАР</a:t>
            </a:r>
            <a:endParaRPr lang="ru-RU" sz="2400"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143116"/>
            <a:ext cx="8229600" cy="3983047"/>
          </a:xfrm>
        </p:spPr>
        <p:txBody>
          <a:bodyPr>
            <a:normAutofit/>
          </a:bodyPr>
          <a:lstStyle/>
          <a:p>
            <a:pPr lvl="0"/>
            <a:r>
              <a:rPr lang="kk-KZ" sz="2400" b="1" dirty="0" smtClean="0">
                <a:latin typeface="Times New Roman" pitchFamily="18" charset="0"/>
                <a:ea typeface="Times New Roman" pitchFamily="18" charset="0"/>
                <a:cs typeface="Times New Roman" pitchFamily="18" charset="0"/>
              </a:rPr>
              <a:t>1, 2, 5, 7-сыныптарға арналған жаңартылған білім мазмұнының оқу бағдарламаларында қайталау сабақтары барлық оқу пәндерінде бірдей қарастырылмаған. Сондай-ақ әр тоқсанда бөлімдер бойынша және бөлімдердің ішінде сағат санын бөлу мұғалімнің қалауы бойынша өзгертіледі, сондықтан қайталау сабақтарын мұғалімнің өзі енгізуге құқығы бар.</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ОРТА МЕРЗІМДІ ЖОСПАР </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85860"/>
            <a:ext cx="8229600" cy="5357850"/>
          </a:xfrm>
        </p:spPr>
        <p:txBody>
          <a:bodyPr/>
          <a:lstStyle/>
          <a:p>
            <a:pPr marL="457200" indent="-457200" algn="just">
              <a:buAutoNum type="arabicPeriod"/>
            </a:pPr>
            <a:r>
              <a:rPr lang="kk-KZ" sz="2400" b="1" dirty="0" smtClean="0">
                <a:latin typeface="Times New Roman" pitchFamily="18" charset="0"/>
                <a:cs typeface="Times New Roman" pitchFamily="18" charset="0"/>
              </a:rPr>
              <a:t>Орта мерзімді жоспар мұғалімге нұсқау ретінде беріледі.</a:t>
            </a:r>
          </a:p>
          <a:p>
            <a:pPr marL="457200" indent="-457200" algn="just">
              <a:buFont typeface="+mj-lt"/>
              <a:buAutoNum type="arabicPeriod"/>
            </a:pPr>
            <a:r>
              <a:rPr lang="kk-KZ" sz="2400" b="1" dirty="0" smtClean="0">
                <a:latin typeface="Times New Roman" pitchFamily="18" charset="0"/>
                <a:cs typeface="Times New Roman" pitchFamily="18" charset="0"/>
              </a:rPr>
              <a:t>Орта мерзімді жоспарда </a:t>
            </a:r>
            <a:r>
              <a:rPr lang="ru-RU" sz="2400" b="1" dirty="0" smtClean="0">
                <a:latin typeface="Times New Roman" pitchFamily="18" charset="0"/>
                <a:cs typeface="Times New Roman" pitchFamily="18" charset="0"/>
              </a:rPr>
              <a:t>осыған дейін меңгерілген білім, осы бөлімнің тілдік мақсаттары, бөлімге </a:t>
            </a:r>
            <a:r>
              <a:rPr lang="ru-RU" sz="2400" b="1" dirty="0" err="1" smtClean="0">
                <a:latin typeface="Times New Roman" pitchFamily="18" charset="0"/>
                <a:cs typeface="Times New Roman" pitchFamily="18" charset="0"/>
              </a:rPr>
              <a:t>қысқаша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шолу</a:t>
            </a:r>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жасалады. </a:t>
            </a:r>
          </a:p>
          <a:p>
            <a:pPr marL="457200" indent="-457200" algn="just">
              <a:buFontTx/>
              <a:buAutoNum type="arabicPeriod"/>
            </a:pPr>
            <a:r>
              <a:rPr lang="ru-RU" sz="2400" b="1" dirty="0" smtClean="0">
                <a:latin typeface="Times New Roman" pitchFamily="18" charset="0"/>
                <a:cs typeface="Times New Roman" pitchFamily="18" charset="0"/>
              </a:rPr>
              <a:t>Сонымен қатар оқу мақсаттары көрсетіліп, нақты сабақты қалай өтуге болатынына түсініктеме беріліп, пайдалануға ұсынылған ресурстардың сілтемелері берілген.</a:t>
            </a:r>
          </a:p>
          <a:p>
            <a:pPr marL="457200" indent="-457200" algn="just">
              <a:buFontTx/>
              <a:buAutoNum type="arabicPeriod"/>
            </a:pPr>
            <a:r>
              <a:rPr lang="kk-KZ" sz="2400" b="1" dirty="0" smtClean="0">
                <a:latin typeface="Times New Roman" pitchFamily="18" charset="0"/>
                <a:cs typeface="Times New Roman" pitchFamily="18" charset="0"/>
              </a:rPr>
              <a:t>Ұзақ мерзімді жоспарда шартты белгілер туралы түсініктемелер қамтылған.</a:t>
            </a:r>
          </a:p>
          <a:p>
            <a:pPr marL="457200" indent="-457200" algn="ctr">
              <a:buNone/>
            </a:pPr>
            <a:endParaRPr lang="ru-RU" sz="2000" dirty="0" smtClean="0">
              <a:solidFill>
                <a:srgbClr val="FF0000"/>
              </a:solidFill>
            </a:endParaRPr>
          </a:p>
          <a:p>
            <a:pPr marL="457200" indent="-457200" algn="just">
              <a:buFontTx/>
              <a:buAutoNum type="arabicPeriod"/>
            </a:pPr>
            <a:endParaRPr lang="ru-RU" sz="2000" dirty="0" smtClean="0"/>
          </a:p>
          <a:p>
            <a:pPr marL="457200" indent="-457200" algn="just">
              <a:buAutoNum type="arabicPeriod"/>
            </a:pPr>
            <a:endParaRPr lang="ru-RU"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ОРТА МЕРЗІМДІ ЖОСПАР </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500034" y="928670"/>
            <a:ext cx="8229600" cy="5572164"/>
          </a:xfrm>
        </p:spPr>
        <p:txBody>
          <a:bodyPr/>
          <a:lstStyle/>
          <a:p>
            <a:pPr marL="457200" indent="-457200" algn="just">
              <a:buNone/>
            </a:pPr>
            <a:r>
              <a:rPr lang="kk-KZ" sz="2000" b="1" dirty="0" smtClean="0"/>
              <a:t>		</a:t>
            </a:r>
            <a:r>
              <a:rPr lang="kk-KZ" sz="2000" b="1" dirty="0" smtClean="0">
                <a:latin typeface="Times New Roman" pitchFamily="18" charset="0"/>
                <a:cs typeface="Times New Roman" pitchFamily="18" charset="0"/>
              </a:rPr>
              <a:t>    </a:t>
            </a:r>
            <a:r>
              <a:rPr lang="kk-KZ" sz="1800" b="1" dirty="0" smtClean="0">
                <a:latin typeface="Times New Roman" pitchFamily="18" charset="0"/>
                <a:cs typeface="Times New Roman" pitchFamily="18" charset="0"/>
              </a:rPr>
              <a:t>Ұзақ мерзімді жоспарда шартты белгілер туралы түсініктемелер қамтылған.</a:t>
            </a:r>
          </a:p>
          <a:p>
            <a:pPr marL="457200" indent="-457200" algn="ctr">
              <a:buNone/>
            </a:pPr>
            <a:r>
              <a:rPr lang="kk-KZ" sz="1800" b="1" dirty="0" smtClean="0">
                <a:solidFill>
                  <a:srgbClr val="FF0000"/>
                </a:solidFill>
                <a:latin typeface="Times New Roman" pitchFamily="18" charset="0"/>
                <a:cs typeface="Times New Roman" pitchFamily="18" charset="0"/>
              </a:rPr>
              <a:t>Математика</a:t>
            </a:r>
            <a:endParaRPr lang="ru-RU" sz="1800" dirty="0" smtClean="0">
              <a:solidFill>
                <a:srgbClr val="FF0000"/>
              </a:solidFill>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Ұ = ұжымдық (сыныппен) жұмыс;     	Т = топтық жұмыс; </a:t>
            </a:r>
          </a:p>
          <a:p>
            <a:pPr>
              <a:buNone/>
            </a:pPr>
            <a:r>
              <a:rPr lang="ru-RU" sz="1800" b="1" dirty="0" smtClean="0">
                <a:latin typeface="Times New Roman" pitchFamily="18" charset="0"/>
                <a:cs typeface="Times New Roman" pitchFamily="18" charset="0"/>
              </a:rPr>
              <a:t>Ө = өздік жұмыс; 		             	Ж = жұптық жұмыс; </a:t>
            </a:r>
            <a:endParaRPr lang="ru-RU" sz="1800"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М = мұғалімнің көрсетуімен; 		Ү = үй тапсырмасы. </a:t>
            </a:r>
            <a:endParaRPr lang="ru-RU" sz="1800" dirty="0" smtClean="0">
              <a:latin typeface="Times New Roman" pitchFamily="18" charset="0"/>
              <a:cs typeface="Times New Roman" pitchFamily="18" charset="0"/>
            </a:endParaRPr>
          </a:p>
          <a:p>
            <a:pPr marL="457200" indent="-457200" algn="ctr">
              <a:buNone/>
            </a:pPr>
            <a:r>
              <a:rPr lang="kk-KZ" sz="1800" b="1" dirty="0" smtClean="0">
                <a:solidFill>
                  <a:srgbClr val="FF0000"/>
                </a:solidFill>
                <a:latin typeface="Times New Roman" pitchFamily="18" charset="0"/>
                <a:cs typeface="Times New Roman" pitchFamily="18" charset="0"/>
              </a:rPr>
              <a:t>Тарих </a:t>
            </a:r>
            <a:r>
              <a:rPr lang="ru-RU" sz="1800" b="1" dirty="0" smtClean="0">
                <a:latin typeface="Times New Roman" pitchFamily="18" charset="0"/>
                <a:cs typeface="Times New Roman" pitchFamily="18" charset="0"/>
              </a:rPr>
              <a:t> </a:t>
            </a:r>
          </a:p>
          <a:p>
            <a:pPr>
              <a:buNone/>
            </a:pPr>
            <a:r>
              <a:rPr lang="ru-RU" sz="1800" b="1" dirty="0" smtClean="0">
                <a:latin typeface="Times New Roman" pitchFamily="18" charset="0"/>
                <a:cs typeface="Times New Roman" pitchFamily="18" charset="0"/>
              </a:rPr>
              <a:t>Б – бүкілсыныптық жұмыс 		Т – топтық жұмыс </a:t>
            </a:r>
          </a:p>
          <a:p>
            <a:pPr>
              <a:buNone/>
            </a:pPr>
            <a:r>
              <a:rPr lang="ru-RU" sz="1800" b="1" dirty="0" smtClean="0">
                <a:latin typeface="Times New Roman" pitchFamily="18" charset="0"/>
                <a:cs typeface="Times New Roman" pitchFamily="18" charset="0"/>
              </a:rPr>
              <a:t>Ж – жұптық жұмыс 			Д - дербес жұмыс </a:t>
            </a:r>
          </a:p>
          <a:p>
            <a:pPr>
              <a:buNone/>
            </a:pPr>
            <a:r>
              <a:rPr lang="ru-RU" sz="1800" b="1" dirty="0" smtClean="0">
                <a:latin typeface="Times New Roman" pitchFamily="18" charset="0"/>
                <a:cs typeface="Times New Roman" pitchFamily="18" charset="0"/>
              </a:rPr>
              <a:t>Э – оқушы эксперименті 		М - мұғалімнің түсіндірмесі </a:t>
            </a:r>
          </a:p>
          <a:p>
            <a:pPr>
              <a:buNone/>
            </a:pPr>
            <a:r>
              <a:rPr lang="ru-RU" sz="1800" b="1" dirty="0" smtClean="0">
                <a:latin typeface="Times New Roman" pitchFamily="18" charset="0"/>
                <a:cs typeface="Times New Roman" pitchFamily="18" charset="0"/>
              </a:rPr>
              <a:t>КН – күтілетін нәтиже 			З - зерттеу </a:t>
            </a:r>
          </a:p>
          <a:p>
            <a:pPr>
              <a:buNone/>
            </a:pPr>
            <a:r>
              <a:rPr lang="ru-RU" sz="1800" b="1" dirty="0" smtClean="0">
                <a:latin typeface="Times New Roman" pitchFamily="18" charset="0"/>
                <a:cs typeface="Times New Roman" pitchFamily="18" charset="0"/>
              </a:rPr>
              <a:t>Ф - қалыптастырушы бағалаудың мүмкіндіктері </a:t>
            </a:r>
          </a:p>
          <a:p>
            <a:pPr>
              <a:buNone/>
            </a:pPr>
            <a:r>
              <a:rPr lang="ru-RU" sz="1800" b="1" dirty="0" smtClean="0">
                <a:latin typeface="Times New Roman" pitchFamily="18" charset="0"/>
                <a:cs typeface="Times New Roman" pitchFamily="18" charset="0"/>
              </a:rPr>
              <a:t>БЫМ – бастапқы ынталандырушы материал </a:t>
            </a:r>
          </a:p>
          <a:p>
            <a:pPr algn="ctr">
              <a:buNone/>
            </a:pPr>
            <a:r>
              <a:rPr lang="kk-KZ" sz="1800" b="1" dirty="0" smtClean="0">
                <a:solidFill>
                  <a:srgbClr val="FF0000"/>
                </a:solidFill>
                <a:latin typeface="Times New Roman" pitchFamily="18" charset="0"/>
                <a:cs typeface="Times New Roman" pitchFamily="18" charset="0"/>
              </a:rPr>
              <a:t>Қазақ тілі </a:t>
            </a:r>
          </a:p>
          <a:p>
            <a:pPr>
              <a:buNone/>
            </a:pPr>
            <a:r>
              <a:rPr lang="ru-RU" sz="1800" b="1" dirty="0" smtClean="0">
                <a:latin typeface="Times New Roman" pitchFamily="18" charset="0"/>
                <a:cs typeface="Times New Roman" pitchFamily="18" charset="0"/>
              </a:rPr>
              <a:t>ТЖ – топтық жұмыс			ЖЖ – жұптық жұмыс; </a:t>
            </a:r>
          </a:p>
          <a:p>
            <a:pPr>
              <a:buNone/>
            </a:pPr>
            <a:r>
              <a:rPr lang="ru-RU" sz="1800" b="1" dirty="0" smtClean="0">
                <a:latin typeface="Times New Roman" pitchFamily="18" charset="0"/>
                <a:cs typeface="Times New Roman" pitchFamily="18" charset="0"/>
              </a:rPr>
              <a:t>С – сыныппен жұмыс			Ж – жеке жұмыс; </a:t>
            </a:r>
          </a:p>
          <a:p>
            <a:pPr>
              <a:buNone/>
            </a:pPr>
            <a:r>
              <a:rPr lang="ru-RU" sz="1800" b="1" dirty="0" smtClean="0">
                <a:latin typeface="Times New Roman" pitchFamily="18" charset="0"/>
                <a:cs typeface="Times New Roman" pitchFamily="18" charset="0"/>
              </a:rPr>
              <a:t>ҚБ – қалыптастырушы бағалау		ЖК – жетістік критерийлері.</a:t>
            </a:r>
          </a:p>
          <a:p>
            <a:pPr algn="ctr">
              <a:buNone/>
            </a:pPr>
            <a:endParaRPr lang="ru-RU" sz="1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ҚЫСҚА МЕРЗІМДІ ЖОСПАР</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500034" y="1571612"/>
            <a:ext cx="8429684" cy="4286280"/>
          </a:xfrm>
        </p:spPr>
        <p:txBody>
          <a:bodyPr/>
          <a:lstStyle/>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Бағалау критерийі </a:t>
            </a:r>
            <a:r>
              <a:rPr lang="ru-RU" sz="2400" dirty="0" smtClean="0">
                <a:solidFill>
                  <a:srgbClr val="000000"/>
                </a:solidFill>
                <a:latin typeface="Times New Roman" pitchFamily="18" charset="0"/>
                <a:ea typeface="TimesNewRomanKZ"/>
                <a:cs typeface="Times New Roman" pitchFamily="18" charset="0"/>
              </a:rPr>
              <a:t>– білім алушының оқу жетістіктерін бағалауға болатын белгі.</a:t>
            </a:r>
            <a:endParaRPr lang="ru-RU" sz="2400" dirty="0" smtClean="0">
              <a:latin typeface="Times New Roman" pitchFamily="18" charset="0"/>
              <a:ea typeface="Calibri"/>
              <a:cs typeface="Times New Roman" pitchFamily="18" charset="0"/>
            </a:endParaRPr>
          </a:p>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Дескриптор</a:t>
            </a:r>
            <a:r>
              <a:rPr lang="ru-RU" sz="2400" b="1" dirty="0" smtClean="0">
                <a:solidFill>
                  <a:srgbClr val="000000"/>
                </a:solidFill>
                <a:latin typeface="Times New Roman" pitchFamily="18" charset="0"/>
                <a:ea typeface="TimesNewRomanKZBold"/>
                <a:cs typeface="Times New Roman" pitchFamily="18" charset="0"/>
              </a:rPr>
              <a:t> </a:t>
            </a:r>
            <a:r>
              <a:rPr lang="ru-RU" sz="2400" dirty="0" smtClean="0">
                <a:solidFill>
                  <a:srgbClr val="000000"/>
                </a:solidFill>
                <a:latin typeface="Times New Roman" pitchFamily="18" charset="0"/>
                <a:ea typeface="TimesNewRomanKZ"/>
                <a:cs typeface="Times New Roman" pitchFamily="18" charset="0"/>
              </a:rPr>
              <a:t>– тапсырмаларды орындау кезіндегі әрекетті көрсететін</a:t>
            </a:r>
            <a:r>
              <a:rPr lang="ru-RU" sz="2400" dirty="0" smtClean="0">
                <a:latin typeface="Times New Roman" pitchFamily="18" charset="0"/>
                <a:ea typeface="TimesNewRomanKZ"/>
                <a:cs typeface="Times New Roman" pitchFamily="18" charset="0"/>
              </a:rPr>
              <a:t> </a:t>
            </a:r>
            <a:r>
              <a:rPr lang="ru-RU" sz="2400" dirty="0" smtClean="0">
                <a:solidFill>
                  <a:srgbClr val="000000"/>
                </a:solidFill>
                <a:latin typeface="Times New Roman" pitchFamily="18" charset="0"/>
                <a:ea typeface="TimesNewRomanKZ"/>
                <a:cs typeface="Times New Roman" pitchFamily="18" charset="0"/>
              </a:rPr>
              <a:t>сипаттама.</a:t>
            </a:r>
            <a:endParaRPr lang="ru-RU" sz="2400" dirty="0" smtClean="0">
              <a:latin typeface="Times New Roman" pitchFamily="18" charset="0"/>
              <a:ea typeface="Calibri"/>
              <a:cs typeface="Times New Roman" pitchFamily="18" charset="0"/>
            </a:endParaRPr>
          </a:p>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Кері байланыс </a:t>
            </a:r>
            <a:r>
              <a:rPr lang="ru-RU" sz="2400" dirty="0" smtClean="0">
                <a:solidFill>
                  <a:srgbClr val="000000"/>
                </a:solidFill>
                <a:latin typeface="Times New Roman" pitchFamily="18" charset="0"/>
                <a:ea typeface="TimesNewRomanKZ"/>
                <a:cs typeface="Times New Roman" pitchFamily="18" charset="0"/>
              </a:rPr>
              <a:t>– белгілі бір оқиға немесе әрекетке жауап беру, үн қату,</a:t>
            </a:r>
            <a:r>
              <a:rPr lang="ru-RU" sz="2400" dirty="0" smtClean="0">
                <a:latin typeface="Times New Roman" pitchFamily="18" charset="0"/>
                <a:ea typeface="TimesNewRomanKZ"/>
                <a:cs typeface="Times New Roman" pitchFamily="18" charset="0"/>
              </a:rPr>
              <a:t> </a:t>
            </a:r>
            <a:r>
              <a:rPr lang="ru-RU" sz="2400" dirty="0" smtClean="0">
                <a:solidFill>
                  <a:srgbClr val="000000"/>
                </a:solidFill>
                <a:latin typeface="Times New Roman" pitchFamily="18" charset="0"/>
                <a:ea typeface="TimesNewRomanKZ"/>
                <a:cs typeface="Times New Roman" pitchFamily="18" charset="0"/>
              </a:rPr>
              <a:t>пікір білдіру.</a:t>
            </a:r>
          </a:p>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Рефлексия</a:t>
            </a:r>
            <a:r>
              <a:rPr lang="ru-RU" sz="2400" b="1" dirty="0" smtClean="0">
                <a:latin typeface="Times New Roman" pitchFamily="18" charset="0"/>
                <a:ea typeface="TimesNewRomanKZBold"/>
                <a:cs typeface="Times New Roman" pitchFamily="18" charset="0"/>
              </a:rPr>
              <a:t> </a:t>
            </a:r>
            <a:r>
              <a:rPr lang="ru-RU" sz="2400" dirty="0" smtClean="0">
                <a:latin typeface="Times New Roman" pitchFamily="18" charset="0"/>
                <a:ea typeface="TimesNewRomanKZ"/>
                <a:cs typeface="Times New Roman" pitchFamily="18" charset="0"/>
              </a:rPr>
              <a:t>– қайта ойлауға және өз әрекетінің нәтижелеріне талдау жасауға, өзін-өзі тануға бағытталған ойлау үдерісі</a:t>
            </a:r>
            <a:endParaRPr lang="ru-RU" sz="2400" dirty="0" smtClean="0">
              <a:latin typeface="Times New Roman" pitchFamily="18" charset="0"/>
              <a:ea typeface="Calibri"/>
              <a:cs typeface="Times New Roman" pitchFamily="18" charset="0"/>
            </a:endParaRPr>
          </a:p>
          <a:p>
            <a:pPr algn="ctr">
              <a:buNone/>
            </a:pPr>
            <a:endParaRPr lang="ru-RU" sz="2000" dirty="0">
              <a:solidFill>
                <a:srgbClr val="FF0000"/>
              </a:solidFill>
            </a:endParaRPr>
          </a:p>
        </p:txBody>
      </p:sp>
    </p:spTree>
    <p:extLst>
      <p:ext uri="{BB962C8B-B14F-4D97-AF65-F5344CB8AC3E}">
        <p14:creationId xmlns:p14="http://schemas.microsoft.com/office/powerpoint/2010/main" val="562607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857224" y="1628800"/>
            <a:ext cx="7468380" cy="1872208"/>
          </a:xfrm>
        </p:spPr>
        <p:txBody>
          <a:bodyPr>
            <a:normAutofit fontScale="90000"/>
          </a:bodyPr>
          <a:lstStyle/>
          <a:p>
            <a:pPr algn="l"/>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solidFill>
                  <a:srgbClr val="FF0000"/>
                </a:solidFill>
                <a:latin typeface="Times New Roman" pitchFamily="18" charset="0"/>
                <a:cs typeface="Times New Roman" pitchFamily="18" charset="0"/>
              </a:rPr>
              <a:t>Тақырып: </a:t>
            </a:r>
            <a:br>
              <a:rPr lang="ru-RU" sz="2200" b="1" dirty="0" smtClean="0">
                <a:solidFill>
                  <a:srgbClr val="FF0000"/>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Қазақстанда ерекше қорғалатын аймақтар.</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Жергілікті жердің ерекше қорғалатын аймақтары. Жергілікті өңірдің ҚР Қызыл кітабына енгізілген жануарлары мен өсімдіктері.</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dirty="0" smtClean="0"/>
              <a:t/>
            </a:r>
            <a:br>
              <a:rPr lang="ru-RU" dirty="0" smtClean="0"/>
            </a:br>
            <a:endParaRPr lang="en-US" dirty="0">
              <a:solidFill>
                <a:srgbClr val="000000"/>
              </a:solidFill>
              <a:effectLst/>
            </a:endParaRPr>
          </a:p>
        </p:txBody>
      </p:sp>
      <p:sp>
        <p:nvSpPr>
          <p:cNvPr id="4" name="Прямоугольник 3"/>
          <p:cNvSpPr/>
          <p:nvPr/>
        </p:nvSpPr>
        <p:spPr>
          <a:xfrm>
            <a:off x="642910" y="3857628"/>
            <a:ext cx="8067176" cy="1938992"/>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Оқу мақсаты</a:t>
            </a:r>
          </a:p>
          <a:p>
            <a:r>
              <a:rPr lang="ru-RU" sz="2000" b="1"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7.3.2.3  Ерекше  қорғалатын  Қазақстан  Республикасының</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табиғи аймақтарының өсімдіктері мен жануарларын сипаттау</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7.3.2.4 Жергілікті өңірдің ҚР Қызыл кітабына енгізілген</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жануарлары мен өсімдіктеріне мысалдар келтіру</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428596" y="1214422"/>
            <a:ext cx="8068380" cy="1157258"/>
          </a:xfrm>
        </p:spPr>
        <p:txBody>
          <a:bodyPr>
            <a:normAutofit fontScale="90000"/>
          </a:bodyPr>
          <a:lstStyle/>
          <a:p>
            <a:pPr algn="l"/>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solidFill>
                  <a:srgbClr val="FF0000"/>
                </a:solidFill>
                <a:latin typeface="Times New Roman" pitchFamily="18" charset="0"/>
                <a:cs typeface="Times New Roman" pitchFamily="18" charset="0"/>
              </a:rPr>
              <a:t>Тема:  </a:t>
            </a:r>
            <a:r>
              <a:rPr lang="ru-RU" sz="2200" b="1" dirty="0" smtClean="0">
                <a:solidFill>
                  <a:schemeClr val="tx1"/>
                </a:solidFill>
                <a:latin typeface="Times New Roman" pitchFamily="18" charset="0"/>
                <a:cs typeface="Times New Roman" pitchFamily="18" charset="0"/>
              </a:rPr>
              <a:t>Моя семья.</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dirty="0" smtClean="0"/>
              <a:t/>
            </a:r>
            <a:br>
              <a:rPr lang="ru-RU" dirty="0" smtClean="0"/>
            </a:br>
            <a:endParaRPr lang="en-US" dirty="0">
              <a:solidFill>
                <a:srgbClr val="000000"/>
              </a:solidFill>
              <a:effectLst/>
            </a:endParaRPr>
          </a:p>
        </p:txBody>
      </p:sp>
      <p:sp>
        <p:nvSpPr>
          <p:cNvPr id="4" name="Прямоугольник 3"/>
          <p:cNvSpPr/>
          <p:nvPr/>
        </p:nvSpPr>
        <p:spPr>
          <a:xfrm>
            <a:off x="428596" y="2056686"/>
            <a:ext cx="8143932" cy="4247317"/>
          </a:xfrm>
          <a:prstGeom prst="rect">
            <a:avLst/>
          </a:prstGeom>
        </p:spPr>
        <p:txBody>
          <a:bodyPr wrap="square">
            <a:spAutoFit/>
          </a:bodyPr>
          <a:lstStyle/>
          <a:p>
            <a:r>
              <a:rPr lang="kk-KZ" b="1" dirty="0" smtClean="0">
                <a:solidFill>
                  <a:srgbClr val="FF0000"/>
                </a:solidFill>
                <a:latin typeface="Times New Roman" pitchFamily="18" charset="0"/>
                <a:cs typeface="Times New Roman" pitchFamily="18" charset="0"/>
              </a:rPr>
              <a:t>Цели обучения:</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1.1.2.1</a:t>
            </a:r>
            <a:r>
              <a:rPr lang="kk-KZ"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Понимать значение знакомых слов, имеющих отношение к</a:t>
            </a:r>
          </a:p>
          <a:p>
            <a:r>
              <a:rPr lang="ru-RU" dirty="0" smtClean="0">
                <a:latin typeface="Times New Roman" pitchFamily="18" charset="0"/>
                <a:cs typeface="Times New Roman" pitchFamily="18" charset="0"/>
              </a:rPr>
              <a:t>повседневной жизни.</a:t>
            </a:r>
          </a:p>
          <a:p>
            <a:r>
              <a:rPr lang="ru-RU" b="1" dirty="0" smtClean="0">
                <a:latin typeface="Times New Roman" pitchFamily="18" charset="0"/>
                <a:cs typeface="Times New Roman" pitchFamily="18" charset="0"/>
              </a:rPr>
              <a:t>1.2.3.1</a:t>
            </a:r>
            <a:r>
              <a:rPr lang="kk-KZ"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Понимать собеседника, реагировать на услышанное и отвечать собеседнику, соблюдая речевые нормы.</a:t>
            </a:r>
          </a:p>
          <a:p>
            <a:endParaRPr lang="kk-KZ" b="1" dirty="0" smtClean="0">
              <a:latin typeface="Times New Roman" pitchFamily="18" charset="0"/>
              <a:cs typeface="Times New Roman" pitchFamily="18" charset="0"/>
            </a:endParaRPr>
          </a:p>
          <a:p>
            <a:r>
              <a:rPr lang="kk-KZ" b="1" dirty="0" smtClean="0">
                <a:solidFill>
                  <a:srgbClr val="FF0000"/>
                </a:solidFill>
                <a:latin typeface="Times New Roman" pitchFamily="18" charset="0"/>
                <a:cs typeface="Times New Roman" pitchFamily="18" charset="0"/>
              </a:rPr>
              <a:t>Цели урока:</a:t>
            </a:r>
          </a:p>
          <a:p>
            <a:r>
              <a:rPr lang="kk-KZ" b="1" dirty="0" smtClean="0">
                <a:latin typeface="Times New Roman" pitchFamily="18" charset="0"/>
                <a:cs typeface="Times New Roman" pitchFamily="18" charset="0"/>
              </a:rPr>
              <a:t>Все учащиеся смогут: </a:t>
            </a:r>
            <a:r>
              <a:rPr lang="kk-KZ" dirty="0" smtClean="0">
                <a:latin typeface="Times New Roman" pitchFamily="18" charset="0"/>
                <a:cs typeface="Times New Roman" pitchFamily="18" charset="0"/>
              </a:rPr>
              <a:t>понимать значение слов, относящихся к названиям членов семьи,  показывать членов семьи на картинке</a:t>
            </a:r>
          </a:p>
          <a:p>
            <a:r>
              <a:rPr lang="kk-KZ" b="1" dirty="0" smtClean="0">
                <a:latin typeface="Times New Roman" pitchFamily="18" charset="0"/>
                <a:cs typeface="Times New Roman" pitchFamily="18" charset="0"/>
              </a:rPr>
              <a:t>Большинство учащихся смогут: </a:t>
            </a:r>
            <a:r>
              <a:rPr lang="kk-KZ" dirty="0" smtClean="0">
                <a:latin typeface="Times New Roman" pitchFamily="18" charset="0"/>
                <a:cs typeface="Times New Roman" pitchFamily="18" charset="0"/>
              </a:rPr>
              <a:t>отвечать на вопросы, строить предложения о членах семьи.</a:t>
            </a:r>
          </a:p>
          <a:p>
            <a:r>
              <a:rPr lang="kk-KZ" b="1" dirty="0" smtClean="0">
                <a:latin typeface="Times New Roman" pitchFamily="18" charset="0"/>
                <a:cs typeface="Times New Roman" pitchFamily="18" charset="0"/>
              </a:rPr>
              <a:t>Некоторые учащиеся смогут: </a:t>
            </a:r>
            <a:r>
              <a:rPr lang="kk-KZ" dirty="0" smtClean="0">
                <a:latin typeface="Times New Roman" pitchFamily="18" charset="0"/>
                <a:cs typeface="Times New Roman" pitchFamily="18" charset="0"/>
              </a:rPr>
              <a:t>рассказать о своей семье, используя новые слова.</a:t>
            </a:r>
            <a:endParaRPr lang="ru-RU" b="1" dirty="0" smtClean="0">
              <a:solidFill>
                <a:srgbClr val="FF0000"/>
              </a:solidFill>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kk-KZ" b="1" dirty="0" smtClean="0">
              <a:latin typeface="Times New Roman" pitchFamily="18" charset="0"/>
              <a:cs typeface="Times New Roman" pitchFamily="18" charset="0"/>
            </a:endParaRPr>
          </a:p>
          <a:p>
            <a:endParaRPr lang="ru-RU" b="1"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818072" cy="850106"/>
          </a:xfrm>
        </p:spPr>
        <p:txBody>
          <a:bodyPr>
            <a:noAutofit/>
          </a:bodyPr>
          <a:lstStyle/>
          <a:p>
            <a:r>
              <a:rPr lang="kk-KZ" sz="2000" b="1" dirty="0" smtClean="0">
                <a:solidFill>
                  <a:srgbClr val="FFFF00"/>
                </a:solidFill>
                <a:latin typeface="Times New Roman" pitchFamily="18" charset="0"/>
                <a:cs typeface="Times New Roman" pitchFamily="18" charset="0"/>
              </a:rPr>
              <a:t>ДЕСКРИПТОРЛАР МЕН БАҒАЛАУ КРИТЕРИЙЛЕРІН ҚҰРУ </a:t>
            </a:r>
            <a:endParaRPr lang="ru-RU" sz="2000"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107504" y="1285860"/>
            <a:ext cx="8826184" cy="4962540"/>
          </a:xfrm>
        </p:spPr>
        <p:txBody>
          <a:bodyPr>
            <a:normAutofit fontScale="92500" lnSpcReduction="20000"/>
          </a:bodyPr>
          <a:lstStyle/>
          <a:p>
            <a:pPr>
              <a:buNone/>
            </a:pPr>
            <a:r>
              <a:rPr lang="ru-RU" sz="2400" b="1" dirty="0" smtClean="0">
                <a:cs typeface="Times New Roman" pitchFamily="18" charset="0"/>
              </a:rPr>
              <a:t>		</a:t>
            </a:r>
            <a:r>
              <a:rPr lang="ru-RU" sz="2400" b="1" dirty="0" smtClean="0">
                <a:solidFill>
                  <a:srgbClr val="FF0000"/>
                </a:solidFill>
                <a:latin typeface="Times New Roman" pitchFamily="18" charset="0"/>
                <a:cs typeface="Times New Roman" pitchFamily="18" charset="0"/>
              </a:rPr>
              <a:t>Тапсырма сабақ тақырыбына емес, оқу мақсатына сәйкес беріледі!!!</a:t>
            </a:r>
          </a:p>
          <a:p>
            <a:pPr>
              <a:buNone/>
            </a:pPr>
            <a:endParaRPr lang="ru-RU" sz="2400" b="1" dirty="0" smtClean="0">
              <a:solidFill>
                <a:srgbClr val="FF0000"/>
              </a:solidFill>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Тапсырмалар құрастыру үшін мұғалімге: </a:t>
            </a:r>
          </a:p>
          <a:p>
            <a:pPr>
              <a:buNone/>
            </a:pPr>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оқу бағдарламасымен, оқу жоспарымен танысу, оқыту мақсаттарына талдау жасау;  </a:t>
            </a:r>
          </a:p>
          <a:p>
            <a:r>
              <a:rPr lang="ru-RU" sz="2400" b="1" dirty="0" smtClean="0">
                <a:latin typeface="Times New Roman" pitchFamily="18" charset="0"/>
                <a:cs typeface="Times New Roman" pitchFamily="18" charset="0"/>
              </a:rPr>
              <a:t>оқу бағдарламасына сәйкес оқу мақсаттары негізінде бағалау критерийлерін құрастыру; </a:t>
            </a:r>
          </a:p>
          <a:p>
            <a:r>
              <a:rPr lang="ru-RU" sz="2400" b="1" dirty="0" smtClean="0">
                <a:latin typeface="Times New Roman" pitchFamily="18" charset="0"/>
                <a:cs typeface="Times New Roman" pitchFamily="18" charset="0"/>
              </a:rPr>
              <a:t>тапсырма құрастыру кезінде бағалау критерийлерін  ойлау дағдыларының деңгейлеріне бөлу; </a:t>
            </a:r>
          </a:p>
          <a:p>
            <a:r>
              <a:rPr lang="ru-RU" sz="2400" b="1" dirty="0" smtClean="0">
                <a:latin typeface="Times New Roman" pitchFamily="18" charset="0"/>
                <a:cs typeface="Times New Roman" pitchFamily="18" charset="0"/>
              </a:rPr>
              <a:t>бағалау критерийлері мен ойлау дағдылары деңгейлеріне сәйкес тапсырмалар құрастыру; </a:t>
            </a:r>
          </a:p>
          <a:p>
            <a:r>
              <a:rPr lang="ru-RU" sz="2400" b="1" dirty="0" smtClean="0">
                <a:latin typeface="Times New Roman" pitchFamily="18" charset="0"/>
                <a:cs typeface="Times New Roman" pitchFamily="18" charset="0"/>
              </a:rPr>
              <a:t>әр тапсырмаға оның орындалу кезеңдерін сипаттайтын дескрипторлар құрастыру ұсынылады.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052736"/>
            <a:ext cx="8229600" cy="5590974"/>
          </a:xfrm>
        </p:spPr>
        <p:txBody>
          <a:bodyPr/>
          <a:lstStyle/>
          <a:p>
            <a:pPr algn="just">
              <a:buNone/>
            </a:pPr>
            <a:r>
              <a:rPr lang="kk-KZ" sz="2000" dirty="0" smtClean="0">
                <a:solidFill>
                  <a:srgbClr val="003366"/>
                </a:solidFill>
              </a:rPr>
              <a:t>	</a:t>
            </a:r>
            <a:r>
              <a:rPr lang="kk-KZ" sz="2000" dirty="0" smtClean="0">
                <a:solidFill>
                  <a:srgbClr val="FF0000"/>
                </a:solidFill>
              </a:rPr>
              <a:t>	</a:t>
            </a:r>
          </a:p>
          <a:p>
            <a:pPr algn="just">
              <a:buNone/>
            </a:pPr>
            <a:r>
              <a:rPr lang="kk-KZ" sz="2000" b="1" dirty="0">
                <a:solidFill>
                  <a:srgbClr val="FF0000"/>
                </a:solidFill>
              </a:rPr>
              <a:t>	</a:t>
            </a:r>
            <a:r>
              <a:rPr lang="kk-KZ" sz="2000" b="1" dirty="0" smtClean="0">
                <a:solidFill>
                  <a:srgbClr val="FF0000"/>
                </a:solidFill>
              </a:rPr>
              <a:t>	</a:t>
            </a:r>
            <a:r>
              <a:rPr lang="kk-KZ" sz="2200" b="1" dirty="0" smtClean="0">
                <a:solidFill>
                  <a:srgbClr val="FF0000"/>
                </a:solidFill>
                <a:latin typeface="Times New Roman" pitchFamily="18" charset="0"/>
                <a:cs typeface="Times New Roman" pitchFamily="18" charset="0"/>
              </a:rPr>
              <a:t>3-тарау. Жаңартылған орта білім мазмұны бойынша білім алушылардың үлгеріміне ағымдық бақылау жүргізудің тәртібі</a:t>
            </a:r>
          </a:p>
          <a:p>
            <a:pPr algn="just">
              <a:buNone/>
            </a:pPr>
            <a:endParaRPr lang="kk-KZ" sz="2200" dirty="0" smtClean="0">
              <a:solidFill>
                <a:srgbClr val="003366"/>
              </a:solidFill>
              <a:latin typeface="Times New Roman" pitchFamily="18" charset="0"/>
              <a:cs typeface="Times New Roman" pitchFamily="18" charset="0"/>
            </a:endParaRPr>
          </a:p>
          <a:p>
            <a:pPr algn="just">
              <a:buNone/>
            </a:pPr>
            <a:r>
              <a:rPr lang="kk-KZ" sz="2200" b="1" dirty="0" smtClean="0">
                <a:solidFill>
                  <a:srgbClr val="003366"/>
                </a:solidFill>
                <a:latin typeface="Times New Roman" pitchFamily="18" charset="0"/>
                <a:cs typeface="Times New Roman" pitchFamily="18" charset="0"/>
              </a:rPr>
              <a:t>		</a:t>
            </a:r>
            <a:r>
              <a:rPr lang="kk-KZ" sz="2200" b="1" dirty="0" smtClean="0">
                <a:latin typeface="Times New Roman" pitchFamily="18" charset="0"/>
                <a:cs typeface="Times New Roman" pitchFamily="18" charset="0"/>
              </a:rPr>
              <a:t>15. «Өзін</a:t>
            </a:r>
            <a:r>
              <a:rPr lang="ru-RU" sz="2200" b="1" dirty="0" smtClean="0">
                <a:latin typeface="Times New Roman" pitchFamily="18" charset="0"/>
                <a:cs typeface="Times New Roman" pitchFamily="18" charset="0"/>
              </a:rPr>
              <a:t>-</a:t>
            </a:r>
            <a:r>
              <a:rPr lang="kk-KZ" sz="2200" b="1" dirty="0" smtClean="0">
                <a:latin typeface="Times New Roman" pitchFamily="18" charset="0"/>
                <a:cs typeface="Times New Roman" pitchFamily="18" charset="0"/>
              </a:rPr>
              <a:t>өзі тану», «Көркем еңбек», «Музыка», «Дене шынықтыру» пәндері бойынша </a:t>
            </a:r>
            <a:r>
              <a:rPr lang="kk-KZ" sz="2200" b="1" u="sng" dirty="0" smtClean="0">
                <a:latin typeface="Times New Roman" pitchFamily="18" charset="0"/>
                <a:cs typeface="Times New Roman" pitchFamily="18" charset="0"/>
              </a:rPr>
              <a:t>жиынтық бағалау жүргізілмейді.</a:t>
            </a:r>
            <a:r>
              <a:rPr lang="kk-KZ" sz="2200" b="1" dirty="0" smtClean="0">
                <a:latin typeface="Times New Roman" pitchFamily="18" charset="0"/>
                <a:cs typeface="Times New Roman" pitchFamily="18" charset="0"/>
              </a:rPr>
              <a:t> Тоқсанның («Дене шынықтыру»), </a:t>
            </a:r>
            <a:r>
              <a:rPr lang="kk-KZ" sz="2200" b="1" dirty="0">
                <a:latin typeface="Times New Roman" pitchFamily="18" charset="0"/>
                <a:cs typeface="Times New Roman" pitchFamily="18" charset="0"/>
              </a:rPr>
              <a:t>жартыжылдықтың («Өзін</a:t>
            </a:r>
            <a:r>
              <a:rPr lang="ru-RU" sz="2200" b="1" dirty="0">
                <a:latin typeface="Times New Roman" pitchFamily="18" charset="0"/>
                <a:cs typeface="Times New Roman" pitchFamily="18" charset="0"/>
              </a:rPr>
              <a:t>-</a:t>
            </a:r>
            <a:r>
              <a:rPr lang="kk-KZ" sz="2200" b="1" dirty="0">
                <a:latin typeface="Times New Roman" pitchFamily="18" charset="0"/>
                <a:cs typeface="Times New Roman" pitchFamily="18" charset="0"/>
              </a:rPr>
              <a:t>өзі тану», «Көркем еңбек», «Музыка</a:t>
            </a:r>
            <a:r>
              <a:rPr lang="kk-KZ" sz="2200" b="1" dirty="0" smtClean="0">
                <a:latin typeface="Times New Roman" pitchFamily="18" charset="0"/>
                <a:cs typeface="Times New Roman" pitchFamily="18" charset="0"/>
              </a:rPr>
              <a:t>») және оқу жылының соңында аталған пәндерден «есептелінді»/«есептелінген жоқ» деген белгі жазылады.</a:t>
            </a:r>
          </a:p>
          <a:p>
            <a:pPr>
              <a:buNone/>
            </a:pPr>
            <a:endParaRPr lang="kk-KZ" sz="2200" b="1" dirty="0">
              <a:latin typeface="Times New Roman" pitchFamily="18" charset="0"/>
              <a:cs typeface="Times New Roman" pitchFamily="18" charset="0"/>
            </a:endParaRPr>
          </a:p>
          <a:p>
            <a:pPr algn="just">
              <a:buNone/>
            </a:pPr>
            <a:r>
              <a:rPr lang="kk-K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17. </a:t>
            </a:r>
            <a:r>
              <a:rPr lang="kk-KZ" sz="2200" b="1" dirty="0" smtClean="0">
                <a:latin typeface="Times New Roman" pitchFamily="18" charset="0"/>
                <a:cs typeface="Times New Roman" pitchFamily="18" charset="0"/>
              </a:rPr>
              <a:t>Формативті және жиынтық бағалау тапсырмаларын педагог </a:t>
            </a:r>
            <a:r>
              <a:rPr lang="kk-KZ" sz="2200" b="1" u="sng" dirty="0" smtClean="0">
                <a:latin typeface="Times New Roman" pitchFamily="18" charset="0"/>
                <a:cs typeface="Times New Roman" pitchFamily="18" charset="0"/>
              </a:rPr>
              <a:t>өзі дайындайды.</a:t>
            </a:r>
          </a:p>
          <a:p>
            <a:pPr algn="just">
              <a:buNone/>
            </a:pPr>
            <a:endParaRPr lang="ru-RU"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Прямоугольник 107"/>
          <p:cNvSpPr/>
          <p:nvPr/>
        </p:nvSpPr>
        <p:spPr>
          <a:xfrm>
            <a:off x="2988468" y="5788026"/>
            <a:ext cx="2991451" cy="720725"/>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2800" dirty="0"/>
          </a:p>
        </p:txBody>
      </p:sp>
      <p:sp>
        <p:nvSpPr>
          <p:cNvPr id="200" name="Прямоугольник 199"/>
          <p:cNvSpPr/>
          <p:nvPr/>
        </p:nvSpPr>
        <p:spPr>
          <a:xfrm>
            <a:off x="2714612" y="0"/>
            <a:ext cx="3643338" cy="6858000"/>
          </a:xfrm>
          <a:prstGeom prst="rect">
            <a:avLst/>
          </a:prstGeom>
          <a:solidFill>
            <a:schemeClr val="accent2">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b="1" dirty="0">
              <a:solidFill>
                <a:srgbClr val="C00000"/>
              </a:solidFill>
            </a:endParaRPr>
          </a:p>
        </p:txBody>
      </p:sp>
      <p:sp>
        <p:nvSpPr>
          <p:cNvPr id="5" name="Прямоугольник 4"/>
          <p:cNvSpPr/>
          <p:nvPr/>
        </p:nvSpPr>
        <p:spPr>
          <a:xfrm>
            <a:off x="3387440" y="600076"/>
            <a:ext cx="2230452" cy="23923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Сабақ тақырыбы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387439" y="952501"/>
            <a:ext cx="2230452" cy="23923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Оқыту мақсаттары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372205" y="1280612"/>
            <a:ext cx="2230452" cy="29939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kk-KZ" sz="1400" b="1" dirty="0" smtClean="0">
              <a:solidFill>
                <a:schemeClr val="tx1"/>
              </a:solidFill>
              <a:latin typeface="Times New Roman" panose="02020603050405020304" pitchFamily="18" charset="0"/>
              <a:cs typeface="Times New Roman" panose="02020603050405020304" pitchFamily="18" charset="0"/>
            </a:endParaRPr>
          </a:p>
          <a:p>
            <a:pPr algn="ctr"/>
            <a:r>
              <a:rPr lang="kk-KZ" sz="1400" b="1" dirty="0" smtClean="0">
                <a:solidFill>
                  <a:schemeClr val="tx1"/>
                </a:solidFill>
                <a:latin typeface="Times New Roman" panose="02020603050405020304" pitchFamily="18" charset="0"/>
                <a:cs typeface="Times New Roman" panose="02020603050405020304" pitchFamily="18" charset="0"/>
              </a:rPr>
              <a:t>Сабақ мақсаттары </a:t>
            </a:r>
            <a:endParaRPr lang="ru-RU" sz="1200" b="1" dirty="0" smtClean="0">
              <a:solidFill>
                <a:srgbClr val="C00000"/>
              </a:solidFill>
              <a:latin typeface="Times New Roman" panose="02020603050405020304" pitchFamily="18" charset="0"/>
              <a:cs typeface="Times New Roman" panose="02020603050405020304" pitchFamily="18" charset="0"/>
            </a:endParaRPr>
          </a:p>
          <a:p>
            <a:pPr algn="ct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387439" y="1711206"/>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Бағалау критерийлері</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380295" y="2410340"/>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Құндылықтарды дарыту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380295" y="2757048"/>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Пәнаралық байланыс</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386010" y="3094227"/>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АКТ қолдану дағдылары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214282" y="642918"/>
            <a:ext cx="1912725" cy="1325599"/>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k-KZ" altLang="ru-RU" sz="1050" b="1" dirty="0" smtClean="0">
              <a:solidFill>
                <a:schemeClr val="accent5">
                  <a:lumMod val="50000"/>
                </a:schemeClr>
              </a:solidFill>
              <a:latin typeface="Times New Roman" panose="02020603050405020304" pitchFamily="18" charset="0"/>
              <a:cs typeface="Times New Roman" panose="02020603050405020304" pitchFamily="18" charset="0"/>
            </a:endParaRPr>
          </a:p>
          <a:p>
            <a:pPr algn="ctr"/>
            <a:r>
              <a:rPr lang="kk-KZ" altLang="ru-RU" sz="1100" b="1" dirty="0" smtClean="0">
                <a:solidFill>
                  <a:srgbClr val="002060"/>
                </a:solidFill>
                <a:latin typeface="Times New Roman" panose="02020603050405020304" pitchFamily="18" charset="0"/>
                <a:cs typeface="Times New Roman" panose="02020603050405020304" pitchFamily="18" charset="0"/>
              </a:rPr>
              <a:t>Оқу бағдарламасы</a:t>
            </a:r>
          </a:p>
          <a:p>
            <a:pPr algn="ctr"/>
            <a:r>
              <a:rPr lang="kk-KZ" altLang="ru-RU" sz="1100" b="1" dirty="0" smtClean="0">
                <a:solidFill>
                  <a:srgbClr val="002060"/>
                </a:solidFill>
                <a:latin typeface="Times New Roman" panose="02020603050405020304" pitchFamily="18" charset="0"/>
                <a:cs typeface="Times New Roman" panose="02020603050405020304" pitchFamily="18" charset="0"/>
              </a:rPr>
              <a:t>(жаңартылған білім мазмұны</a:t>
            </a:r>
            <a:r>
              <a:rPr lang="kk-KZ" altLang="ru-RU" sz="1100" b="1" dirty="0" smtClean="0">
                <a:solidFill>
                  <a:schemeClr val="accent5">
                    <a:lumMod val="50000"/>
                  </a:schemeClr>
                </a:solidFill>
                <a:latin typeface="Times New Roman" panose="02020603050405020304" pitchFamily="18" charset="0"/>
                <a:cs typeface="Times New Roman" panose="02020603050405020304" pitchFamily="18" charset="0"/>
              </a:rPr>
              <a:t>)</a:t>
            </a:r>
          </a:p>
          <a:p>
            <a:pPr algn="ctr"/>
            <a:r>
              <a:rPr lang="kk-KZ"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Жалпы білім беретін пәндердің </a:t>
            </a:r>
            <a:r>
              <a:rPr lang="kk-KZ" altLang="ru-RU" sz="1100" b="1" u="sng" dirty="0" smtClean="0">
                <a:solidFill>
                  <a:schemeClr val="tx1">
                    <a:lumMod val="75000"/>
                    <a:lumOff val="25000"/>
                  </a:schemeClr>
                </a:solidFill>
                <a:latin typeface="Times New Roman" panose="02020603050405020304" pitchFamily="18" charset="0"/>
                <a:cs typeface="Times New Roman" panose="02020603050405020304" pitchFamily="18" charset="0"/>
              </a:rPr>
              <a:t>үлгілік оқу бағдарламалары</a:t>
            </a:r>
            <a:r>
              <a:rPr lang="kk-KZ"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ҚР БҒМ министрінің </a:t>
            </a:r>
            <a:r>
              <a:rPr lang="kk-KZ"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23.11.2016 № 668 бұйрығы);</a:t>
            </a:r>
            <a:endParaRPr lang="ru-RU"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50" dirty="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6405789" y="602965"/>
            <a:ext cx="787604" cy="654890"/>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050" b="1" dirty="0" smtClean="0">
                <a:solidFill>
                  <a:schemeClr val="tx1"/>
                </a:solidFill>
                <a:latin typeface="Times New Roman" panose="02020603050405020304" pitchFamily="18" charset="0"/>
                <a:cs typeface="Times New Roman" panose="02020603050405020304" pitchFamily="18" charset="0"/>
              </a:rPr>
              <a:t>Ұзақ мерзімді жоспар</a:t>
            </a:r>
            <a:endParaRPr lang="ru-RU" sz="105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426426" y="0"/>
            <a:ext cx="3217672" cy="646331"/>
          </a:xfrm>
          <a:prstGeom prst="rect">
            <a:avLst/>
          </a:prstGeom>
          <a:noFill/>
        </p:spPr>
        <p:txBody>
          <a:bodyPr wrap="square" rtlCol="0">
            <a:spAutoFit/>
          </a:bodyPr>
          <a:lstStyle/>
          <a:p>
            <a:pPr algn="ctr"/>
            <a:r>
              <a:rPr lang="kk-KZ"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Мұғалімге нұсқаулық, көмекші</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3" name="Прямая со стрелкой 32"/>
          <p:cNvCxnSpPr/>
          <p:nvPr/>
        </p:nvCxnSpPr>
        <p:spPr>
          <a:xfrm>
            <a:off x="6798595" y="455479"/>
            <a:ext cx="0" cy="147486"/>
          </a:xfrm>
          <a:prstGeom prst="straightConnector1">
            <a:avLst/>
          </a:prstGeom>
          <a:ln w="28575">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35" name="Прямая со стрелкой 34"/>
          <p:cNvCxnSpPr/>
          <p:nvPr/>
        </p:nvCxnSpPr>
        <p:spPr>
          <a:xfrm>
            <a:off x="5616462" y="719693"/>
            <a:ext cx="785286"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37" name="Прямая со стрелкой 36"/>
          <p:cNvCxnSpPr/>
          <p:nvPr/>
        </p:nvCxnSpPr>
        <p:spPr>
          <a:xfrm flipH="1">
            <a:off x="4366938" y="839310"/>
            <a:ext cx="1" cy="1131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Прямая со стрелкой 37"/>
          <p:cNvCxnSpPr/>
          <p:nvPr/>
        </p:nvCxnSpPr>
        <p:spPr>
          <a:xfrm flipH="1">
            <a:off x="4372692" y="1192537"/>
            <a:ext cx="1" cy="1159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6" name="Прямоугольник 45"/>
          <p:cNvSpPr/>
          <p:nvPr/>
        </p:nvSpPr>
        <p:spPr>
          <a:xfrm>
            <a:off x="7391179" y="621301"/>
            <a:ext cx="759840" cy="636555"/>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050" b="1" dirty="0" smtClean="0">
                <a:solidFill>
                  <a:schemeClr val="tx1"/>
                </a:solidFill>
                <a:latin typeface="Times New Roman" panose="02020603050405020304" pitchFamily="18" charset="0"/>
                <a:cs typeface="Times New Roman" panose="02020603050405020304" pitchFamily="18" charset="0"/>
              </a:rPr>
              <a:t>Орта мерзімді жоспар</a:t>
            </a:r>
            <a:endParaRPr lang="ru-RU" sz="1050" b="1" dirty="0">
              <a:solidFill>
                <a:schemeClr val="tx1"/>
              </a:solidFill>
              <a:latin typeface="Times New Roman" panose="02020603050405020304" pitchFamily="18" charset="0"/>
              <a:cs typeface="Times New Roman" panose="02020603050405020304" pitchFamily="18" charset="0"/>
            </a:endParaRPr>
          </a:p>
        </p:txBody>
      </p:sp>
      <p:cxnSp>
        <p:nvCxnSpPr>
          <p:cNvPr id="78" name="Прямая со стрелкой 77"/>
          <p:cNvCxnSpPr/>
          <p:nvPr/>
        </p:nvCxnSpPr>
        <p:spPr>
          <a:xfrm>
            <a:off x="4352205" y="1597527"/>
            <a:ext cx="7817" cy="124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H="1">
            <a:off x="4378173" y="4322741"/>
            <a:ext cx="1" cy="92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5610747" y="2185155"/>
            <a:ext cx="1187848" cy="5651"/>
          </a:xfrm>
          <a:prstGeom prst="line">
            <a:avLst/>
          </a:prstGeom>
          <a:ln w="28575"/>
        </p:spPr>
        <p:style>
          <a:lnRef idx="3">
            <a:schemeClr val="accent5"/>
          </a:lnRef>
          <a:fillRef idx="0">
            <a:schemeClr val="accent5"/>
          </a:fillRef>
          <a:effectRef idx="2">
            <a:schemeClr val="accent5"/>
          </a:effectRef>
          <a:fontRef idx="minor">
            <a:schemeClr val="tx1"/>
          </a:fontRef>
        </p:style>
      </p:cxnSp>
      <p:cxnSp>
        <p:nvCxnSpPr>
          <p:cNvPr id="94" name="Прямая со стрелкой 93"/>
          <p:cNvCxnSpPr>
            <a:endCxn id="30" idx="2"/>
          </p:cNvCxnSpPr>
          <p:nvPr/>
        </p:nvCxnSpPr>
        <p:spPr>
          <a:xfrm flipV="1">
            <a:off x="6798595" y="1257855"/>
            <a:ext cx="996" cy="945072"/>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95" name="Прямоугольник 94"/>
          <p:cNvSpPr/>
          <p:nvPr/>
        </p:nvSpPr>
        <p:spPr>
          <a:xfrm>
            <a:off x="344687" y="2083277"/>
            <a:ext cx="2215653" cy="1631475"/>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«Білім </a:t>
            </a:r>
            <a:r>
              <a:rPr lang="ru-RU" sz="1100" b="1" dirty="0">
                <a:solidFill>
                  <a:srgbClr val="002060"/>
                </a:solidFill>
                <a:latin typeface="Times New Roman" panose="02020603050405020304" pitchFamily="18" charset="0"/>
                <a:cs typeface="Times New Roman" panose="02020603050405020304" pitchFamily="18" charset="0"/>
              </a:rPr>
              <a:t>алушылардың үлгеріміне ағымдық бақылау, аралық және қорытынды аттестаттау өткізудің үлгілік қағидаларын бекіту туралы</a:t>
            </a:r>
            <a:r>
              <a:rPr lang="ru-RU" sz="1100" b="1" dirty="0">
                <a:solidFill>
                  <a:srgbClr val="C00000"/>
                </a:solidFill>
                <a:latin typeface="Times New Roman" panose="02020603050405020304" pitchFamily="18" charset="0"/>
                <a:cs typeface="Times New Roman" panose="02020603050405020304" pitchFamily="18" charset="0"/>
              </a:rPr>
              <a:t>" </a:t>
            </a:r>
            <a:endParaRPr lang="ru-RU" sz="1100" b="1" dirty="0" smtClean="0">
              <a:solidFill>
                <a:srgbClr val="C00000"/>
              </a:solidFill>
              <a:latin typeface="Times New Roman" panose="02020603050405020304" pitchFamily="18" charset="0"/>
              <a:cs typeface="Times New Roman" panose="02020603050405020304" pitchFamily="18" charset="0"/>
            </a:endParaRPr>
          </a:p>
          <a:p>
            <a:pPr algn="ctr"/>
            <a:r>
              <a:rPr lang="ru-RU" sz="1100" dirty="0" smtClean="0">
                <a:latin typeface="Times New Roman" panose="02020603050405020304" pitchFamily="18" charset="0"/>
                <a:cs typeface="Times New Roman" panose="02020603050405020304" pitchFamily="18" charset="0"/>
              </a:rPr>
              <a:t>Қазақстан </a:t>
            </a:r>
            <a:r>
              <a:rPr lang="ru-RU" sz="1100" dirty="0">
                <a:latin typeface="Times New Roman" panose="02020603050405020304" pitchFamily="18" charset="0"/>
                <a:cs typeface="Times New Roman" panose="02020603050405020304" pitchFamily="18" charset="0"/>
              </a:rPr>
              <a:t>Республикасы Білім және ғылым министрінің 2017 жылғы 6 маусымдағы № 265 бұйрығы. </a:t>
            </a:r>
            <a:endParaRPr lang="ru-RU" sz="1100" dirty="0">
              <a:solidFill>
                <a:schemeClr val="tx1"/>
              </a:solidFill>
              <a:latin typeface="Times New Roman" panose="02020603050405020304" pitchFamily="18" charset="0"/>
              <a:cs typeface="Times New Roman" panose="02020603050405020304" pitchFamily="18" charset="0"/>
            </a:endParaRPr>
          </a:p>
        </p:txBody>
      </p:sp>
      <p:cxnSp>
        <p:nvCxnSpPr>
          <p:cNvPr id="97" name="Прямая со стрелкой 96"/>
          <p:cNvCxnSpPr>
            <a:stCxn id="12" idx="1"/>
            <a:endCxn id="95" idx="3"/>
          </p:cNvCxnSpPr>
          <p:nvPr/>
        </p:nvCxnSpPr>
        <p:spPr>
          <a:xfrm rot="10800000" flipV="1">
            <a:off x="2560341" y="1830823"/>
            <a:ext cx="827099" cy="1068191"/>
          </a:xfrm>
          <a:prstGeom prst="straightConnector1">
            <a:avLst/>
          </a:prstGeom>
          <a:ln w="28575">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103" name="Прямоугольник 102"/>
          <p:cNvSpPr/>
          <p:nvPr/>
        </p:nvSpPr>
        <p:spPr>
          <a:xfrm>
            <a:off x="2928926" y="3714752"/>
            <a:ext cx="2428891" cy="921479"/>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t"/>
          <a:lstStyle/>
          <a:p>
            <a:pPr algn="ctr"/>
            <a:r>
              <a:rPr lang="kk-KZ" sz="1000" b="1" dirty="0" smtClean="0">
                <a:solidFill>
                  <a:srgbClr val="002060"/>
                </a:solidFill>
                <a:latin typeface="Times New Roman" panose="02020603050405020304" pitchFamily="18" charset="0"/>
                <a:cs typeface="Times New Roman" panose="02020603050405020304" pitchFamily="18" charset="0"/>
              </a:rPr>
              <a:t>ТАПСЫРМА</a:t>
            </a:r>
          </a:p>
          <a:p>
            <a:r>
              <a:rPr lang="kk-KZ" sz="1000" dirty="0" smtClean="0">
                <a:solidFill>
                  <a:srgbClr val="C00000"/>
                </a:solidFill>
                <a:latin typeface="Times New Roman" panose="02020603050405020304" pitchFamily="18" charset="0"/>
                <a:cs typeface="Times New Roman" panose="02020603050405020304" pitchFamily="18" charset="0"/>
              </a:rPr>
              <a:t>Жаңа сабақ тапсырмасы: </a:t>
            </a:r>
            <a:r>
              <a:rPr lang="kk-KZ" sz="1000" dirty="0" smtClean="0">
                <a:solidFill>
                  <a:schemeClr val="tx1"/>
                </a:solidFill>
                <a:latin typeface="Times New Roman" panose="02020603050405020304" pitchFamily="18" charset="0"/>
                <a:cs typeface="Times New Roman" panose="02020603050405020304" pitchFamily="18" charset="0"/>
              </a:rPr>
              <a:t>Оқу мақсаттарының негізінде беріледі.</a:t>
            </a:r>
          </a:p>
          <a:p>
            <a:r>
              <a:rPr lang="kk-KZ" sz="1000" dirty="0" smtClean="0">
                <a:solidFill>
                  <a:srgbClr val="C00000"/>
                </a:solidFill>
                <a:latin typeface="Times New Roman" panose="02020603050405020304" pitchFamily="18" charset="0"/>
                <a:cs typeface="Times New Roman" panose="02020603050405020304" pitchFamily="18" charset="0"/>
              </a:rPr>
              <a:t>Үй тапсырмасы: </a:t>
            </a:r>
            <a:r>
              <a:rPr lang="kk-KZ" sz="1000" dirty="0" smtClean="0">
                <a:solidFill>
                  <a:schemeClr val="tx1"/>
                </a:solidFill>
                <a:latin typeface="Times New Roman" panose="02020603050405020304" pitchFamily="18" charset="0"/>
                <a:cs typeface="Times New Roman" panose="02020603050405020304" pitchFamily="18" charset="0"/>
              </a:rPr>
              <a:t>Мұғалім сабақ басында, ортасында немесе аяғанда сұрай алады.</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04" name="Прямоугольник 103"/>
          <p:cNvSpPr/>
          <p:nvPr/>
        </p:nvSpPr>
        <p:spPr>
          <a:xfrm>
            <a:off x="3214678" y="4643446"/>
            <a:ext cx="1643074" cy="214314"/>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a:solidFill>
                  <a:schemeClr val="tx1"/>
                </a:solidFill>
                <a:latin typeface="Times New Roman" panose="02020603050405020304" pitchFamily="18" charset="0"/>
                <a:cs typeface="Times New Roman" panose="02020603050405020304" pitchFamily="18" charset="0"/>
              </a:rPr>
              <a:t>Б</a:t>
            </a:r>
            <a:r>
              <a:rPr lang="kk-KZ" sz="1100" dirty="0" smtClean="0">
                <a:solidFill>
                  <a:schemeClr val="tx1"/>
                </a:solidFill>
                <a:latin typeface="Times New Roman" panose="02020603050405020304" pitchFamily="18" charset="0"/>
                <a:cs typeface="Times New Roman" panose="02020603050405020304" pitchFamily="18" charset="0"/>
              </a:rPr>
              <a:t>ағалау критерийлері</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06" name="Прямоугольник 105"/>
          <p:cNvSpPr/>
          <p:nvPr/>
        </p:nvSpPr>
        <p:spPr>
          <a:xfrm>
            <a:off x="3357554" y="4929198"/>
            <a:ext cx="1510595" cy="224815"/>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a:solidFill>
                  <a:schemeClr val="tx1"/>
                </a:solidFill>
                <a:latin typeface="Times New Roman" panose="02020603050405020304" pitchFamily="18" charset="0"/>
                <a:cs typeface="Times New Roman" panose="02020603050405020304" pitchFamily="18" charset="0"/>
              </a:rPr>
              <a:t>Д</a:t>
            </a:r>
            <a:r>
              <a:rPr lang="kk-KZ" sz="1100" dirty="0" smtClean="0">
                <a:solidFill>
                  <a:schemeClr val="tx1"/>
                </a:solidFill>
                <a:latin typeface="Times New Roman" panose="02020603050405020304" pitchFamily="18" charset="0"/>
                <a:cs typeface="Times New Roman" panose="02020603050405020304" pitchFamily="18" charset="0"/>
              </a:rPr>
              <a:t>ескрипторлар</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7" name="Прямоугольник 116"/>
          <p:cNvSpPr/>
          <p:nvPr/>
        </p:nvSpPr>
        <p:spPr>
          <a:xfrm>
            <a:off x="3372205" y="3446696"/>
            <a:ext cx="2230452" cy="22934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Сабақ барысы</a:t>
            </a:r>
            <a:endParaRPr lang="ru-RU" sz="1400" b="1" dirty="0">
              <a:solidFill>
                <a:schemeClr val="tx1"/>
              </a:solidFill>
              <a:latin typeface="Times New Roman" panose="02020603050405020304" pitchFamily="18" charset="0"/>
              <a:cs typeface="Times New Roman" panose="02020603050405020304" pitchFamily="18" charset="0"/>
            </a:endParaRPr>
          </a:p>
        </p:txBody>
      </p:sp>
      <p:cxnSp>
        <p:nvCxnSpPr>
          <p:cNvPr id="174" name="Прямая со стрелкой 173"/>
          <p:cNvCxnSpPr/>
          <p:nvPr/>
        </p:nvCxnSpPr>
        <p:spPr>
          <a:xfrm>
            <a:off x="4359348" y="2666661"/>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Прямая со стрелкой 174"/>
          <p:cNvCxnSpPr/>
          <p:nvPr/>
        </p:nvCxnSpPr>
        <p:spPr>
          <a:xfrm flipH="1">
            <a:off x="4352205" y="1959016"/>
            <a:ext cx="7144" cy="115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Прямая со стрелкой 181"/>
          <p:cNvCxnSpPr/>
          <p:nvPr/>
        </p:nvCxnSpPr>
        <p:spPr>
          <a:xfrm>
            <a:off x="4361825" y="2323761"/>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Прямая со стрелкой 182"/>
          <p:cNvCxnSpPr/>
          <p:nvPr/>
        </p:nvCxnSpPr>
        <p:spPr>
          <a:xfrm>
            <a:off x="4363485" y="3013369"/>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Прямая со стрелкой 183"/>
          <p:cNvCxnSpPr/>
          <p:nvPr/>
        </p:nvCxnSpPr>
        <p:spPr>
          <a:xfrm>
            <a:off x="4367897" y="3350548"/>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Прямая со стрелкой 184"/>
          <p:cNvCxnSpPr/>
          <p:nvPr/>
        </p:nvCxnSpPr>
        <p:spPr>
          <a:xfrm>
            <a:off x="4373970" y="3693129"/>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214345" y="1"/>
            <a:ext cx="3286148" cy="646331"/>
          </a:xfrm>
          <a:prstGeom prst="rect">
            <a:avLst/>
          </a:prstGeom>
          <a:noFill/>
        </p:spPr>
        <p:txBody>
          <a:bodyPr wrap="square" rtlCol="0">
            <a:spAutoFit/>
          </a:bodyPr>
          <a:lstStyle/>
          <a:p>
            <a:pPr algn="ctr"/>
            <a:r>
              <a:rPr lang="kk-KZ"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Нормативтік-құқықтық </a:t>
            </a:r>
          </a:p>
          <a:p>
            <a:pPr algn="ctr"/>
            <a:r>
              <a:rPr lang="kk-KZ"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құжаттар</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1" name="TextBox 210"/>
          <p:cNvSpPr txBox="1"/>
          <p:nvPr/>
        </p:nvSpPr>
        <p:spPr>
          <a:xfrm>
            <a:off x="2714612" y="0"/>
            <a:ext cx="3714777" cy="369332"/>
          </a:xfrm>
          <a:prstGeom prst="rect">
            <a:avLst/>
          </a:prstGeom>
          <a:noFill/>
        </p:spPr>
        <p:txBody>
          <a:bodyPr wrap="square" rtlCol="0">
            <a:spAutoFit/>
          </a:bodyPr>
          <a:lstStyle/>
          <a:p>
            <a:pPr algn="ctr"/>
            <a:r>
              <a:rPr lang="kk-KZ"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Қысқа мерзімді жоспар құрылымы</a:t>
            </a:r>
            <a:endPar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3" name="Прямоугольник 52"/>
          <p:cNvSpPr/>
          <p:nvPr/>
        </p:nvSpPr>
        <p:spPr>
          <a:xfrm>
            <a:off x="334755" y="4020579"/>
            <a:ext cx="1776963" cy="866186"/>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Aft>
                <a:spcPts val="0"/>
              </a:spcAft>
              <a:defRPr/>
            </a:pPr>
            <a:r>
              <a:rPr lang="ru-RU" altLang="ru-RU" sz="1100" b="1" dirty="0" smtClean="0">
                <a:solidFill>
                  <a:schemeClr val="tx1">
                    <a:lumMod val="75000"/>
                    <a:lumOff val="25000"/>
                  </a:schemeClr>
                </a:solidFill>
                <a:latin typeface="Times New Roman" panose="02020603050405020304" pitchFamily="18" charset="0"/>
                <a:cs typeface="Times New Roman" panose="02020603050405020304" pitchFamily="18" charset="0"/>
              </a:rPr>
              <a:t>ҚР </a:t>
            </a:r>
            <a:r>
              <a:rPr lang="ru-RU" altLang="ru-RU" sz="1100" b="1" dirty="0">
                <a:solidFill>
                  <a:schemeClr val="tx1">
                    <a:lumMod val="75000"/>
                    <a:lumOff val="25000"/>
                  </a:schemeClr>
                </a:solidFill>
                <a:latin typeface="Times New Roman" panose="02020603050405020304" pitchFamily="18" charset="0"/>
                <a:cs typeface="Times New Roman" panose="02020603050405020304" pitchFamily="18" charset="0"/>
              </a:rPr>
              <a:t>БҒМ министрінің 4.</a:t>
            </a:r>
            <a:r>
              <a:rPr lang="kk-KZ" altLang="ru-RU" sz="1100" b="1" dirty="0">
                <a:solidFill>
                  <a:schemeClr val="tx1">
                    <a:lumMod val="75000"/>
                    <a:lumOff val="25000"/>
                  </a:schemeClr>
                </a:solidFill>
                <a:latin typeface="Times New Roman" panose="02020603050405020304" pitchFamily="18" charset="0"/>
                <a:cs typeface="Times New Roman" panose="02020603050405020304" pitchFamily="18" charset="0"/>
              </a:rPr>
              <a:t>04</a:t>
            </a:r>
            <a:r>
              <a:rPr lang="ru-RU" altLang="ru-RU" sz="1100" b="1" dirty="0">
                <a:solidFill>
                  <a:schemeClr val="tx1">
                    <a:lumMod val="75000"/>
                    <a:lumOff val="25000"/>
                  </a:schemeClr>
                </a:solidFill>
                <a:latin typeface="Times New Roman" panose="02020603050405020304" pitchFamily="18" charset="0"/>
                <a:cs typeface="Times New Roman" panose="02020603050405020304" pitchFamily="18" charset="0"/>
              </a:rPr>
              <a:t>.2017 №150 бұйрығымен </a:t>
            </a:r>
            <a:r>
              <a:rPr lang="ru-RU" altLang="ru-RU" sz="1100" b="1" dirty="0" smtClean="0">
                <a:solidFill>
                  <a:schemeClr val="tx1">
                    <a:lumMod val="75000"/>
                    <a:lumOff val="25000"/>
                  </a:schemeClr>
                </a:solidFill>
                <a:latin typeface="Times New Roman" panose="02020603050405020304" pitchFamily="18" charset="0"/>
                <a:cs typeface="Times New Roman" panose="02020603050405020304" pitchFamily="18" charset="0"/>
              </a:rPr>
              <a:t>бекітілген</a:t>
            </a:r>
          </a:p>
          <a:p>
            <a:pPr algn="ctr" fontAlgn="auto">
              <a:spcAft>
                <a:spcPts val="0"/>
              </a:spcAft>
              <a:defRPr/>
            </a:pPr>
            <a:r>
              <a:rPr lang="ru-RU" altLang="ru-RU" sz="1100" b="1" dirty="0" smtClean="0">
                <a:solidFill>
                  <a:srgbClr val="002060"/>
                </a:solidFill>
                <a:latin typeface="Times New Roman" panose="02020603050405020304" pitchFamily="18" charset="0"/>
                <a:cs typeface="Times New Roman" panose="02020603050405020304" pitchFamily="18" charset="0"/>
              </a:rPr>
              <a:t> </a:t>
            </a:r>
            <a:r>
              <a:rPr lang="ru-RU" altLang="ru-RU" sz="1100" b="1" u="sng" dirty="0">
                <a:solidFill>
                  <a:srgbClr val="002060"/>
                </a:solidFill>
                <a:latin typeface="Times New Roman" panose="02020603050405020304" pitchFamily="18" charset="0"/>
                <a:cs typeface="Times New Roman" panose="02020603050405020304" pitchFamily="18" charset="0"/>
              </a:rPr>
              <a:t>оқу басылымдары</a:t>
            </a:r>
            <a:r>
              <a:rPr lang="ru-RU" altLang="ru-RU" sz="1050" dirty="0">
                <a:solidFill>
                  <a:srgbClr val="002060"/>
                </a:solidFill>
                <a:latin typeface="Times New Roman" panose="02020603050405020304" pitchFamily="18" charset="0"/>
                <a:cs typeface="Times New Roman" panose="02020603050405020304" pitchFamily="18" charset="0"/>
              </a:rPr>
              <a:t>.</a:t>
            </a:r>
          </a:p>
        </p:txBody>
      </p:sp>
      <p:sp>
        <p:nvSpPr>
          <p:cNvPr id="65" name="Прямоугольник 64"/>
          <p:cNvSpPr/>
          <p:nvPr/>
        </p:nvSpPr>
        <p:spPr>
          <a:xfrm rot="16200000">
            <a:off x="5262345" y="4024539"/>
            <a:ext cx="949090" cy="472391"/>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000" b="1" dirty="0" smtClean="0">
                <a:solidFill>
                  <a:schemeClr val="tx1"/>
                </a:solidFill>
                <a:latin typeface="Times New Roman" panose="02020603050405020304" pitchFamily="18" charset="0"/>
                <a:cs typeface="Times New Roman" panose="02020603050405020304" pitchFamily="18" charset="0"/>
              </a:rPr>
              <a:t>Ресурстар</a:t>
            </a:r>
          </a:p>
          <a:p>
            <a:pPr algn="ctr"/>
            <a:r>
              <a:rPr lang="kk-KZ" sz="1000" b="1" dirty="0" smtClean="0">
                <a:solidFill>
                  <a:schemeClr val="tx1"/>
                </a:solidFill>
                <a:latin typeface="Times New Roman" panose="02020603050405020304" pitchFamily="18" charset="0"/>
                <a:cs typeface="Times New Roman" panose="02020603050405020304" pitchFamily="18" charset="0"/>
              </a:rPr>
              <a:t>сілтемелер</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66" name="Прямоугольник 65"/>
          <p:cNvSpPr/>
          <p:nvPr/>
        </p:nvSpPr>
        <p:spPr>
          <a:xfrm>
            <a:off x="7872547" y="3925363"/>
            <a:ext cx="1057171" cy="581025"/>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b="1" dirty="0" smtClean="0">
                <a:solidFill>
                  <a:schemeClr val="tx1"/>
                </a:solidFill>
                <a:latin typeface="Times New Roman" panose="02020603050405020304" pitchFamily="18" charset="0"/>
                <a:cs typeface="Times New Roman" panose="02020603050405020304" pitchFamily="18" charset="0"/>
              </a:rPr>
              <a:t>Оқулықтар</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000364" y="5214950"/>
            <a:ext cx="1700720" cy="462765"/>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kk-KZ" sz="1200" dirty="0" smtClean="0">
                <a:solidFill>
                  <a:schemeClr val="tx1"/>
                </a:solidFill>
                <a:latin typeface="Times New Roman" panose="02020603050405020304" pitchFamily="18" charset="0"/>
                <a:cs typeface="Times New Roman" panose="02020603050405020304" pitchFamily="18" charset="0"/>
              </a:rPr>
              <a:t>Қалыптастырушы бағалау</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21" name="Прямоугольник 120"/>
          <p:cNvSpPr/>
          <p:nvPr/>
        </p:nvSpPr>
        <p:spPr>
          <a:xfrm>
            <a:off x="3071802" y="5715016"/>
            <a:ext cx="1409678" cy="142876"/>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smtClean="0">
                <a:solidFill>
                  <a:srgbClr val="C00000"/>
                </a:solidFill>
                <a:latin typeface="Times New Roman" panose="02020603050405020304" pitchFamily="18" charset="0"/>
                <a:cs typeface="Times New Roman" panose="02020603050405020304" pitchFamily="18" charset="0"/>
              </a:rPr>
              <a:t>Кері байланыс:</a:t>
            </a:r>
          </a:p>
        </p:txBody>
      </p:sp>
      <p:sp>
        <p:nvSpPr>
          <p:cNvPr id="67" name="Прямоугольник 66"/>
          <p:cNvSpPr/>
          <p:nvPr/>
        </p:nvSpPr>
        <p:spPr>
          <a:xfrm>
            <a:off x="2928926" y="6000768"/>
            <a:ext cx="83099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b="1" dirty="0" smtClean="0">
                <a:solidFill>
                  <a:schemeClr val="tx1"/>
                </a:solidFill>
                <a:latin typeface="Times New Roman" panose="02020603050405020304" pitchFamily="18" charset="0"/>
                <a:cs typeface="Times New Roman" panose="02020603050405020304" pitchFamily="18" charset="0"/>
              </a:rPr>
              <a:t>Саралау</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8" name="Прямоугольник 67"/>
          <p:cNvSpPr/>
          <p:nvPr/>
        </p:nvSpPr>
        <p:spPr>
          <a:xfrm>
            <a:off x="3857620" y="6072206"/>
            <a:ext cx="857256" cy="2857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b="1" dirty="0" smtClean="0">
                <a:solidFill>
                  <a:schemeClr val="tx1"/>
                </a:solidFill>
                <a:latin typeface="Times New Roman" panose="02020603050405020304" pitchFamily="18" charset="0"/>
                <a:cs typeface="Times New Roman" panose="02020603050405020304" pitchFamily="18" charset="0"/>
              </a:rPr>
              <a:t>Бағалау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9" name="Прямоугольник 68"/>
          <p:cNvSpPr/>
          <p:nvPr/>
        </p:nvSpPr>
        <p:spPr>
          <a:xfrm>
            <a:off x="4786314" y="6000768"/>
            <a:ext cx="1393678" cy="3339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b="1" dirty="0" smtClean="0">
                <a:solidFill>
                  <a:schemeClr val="tx1"/>
                </a:solidFill>
                <a:latin typeface="Times New Roman" panose="02020603050405020304" pitchFamily="18" charset="0"/>
                <a:cs typeface="Times New Roman" panose="02020603050405020304" pitchFamily="18" charset="0"/>
              </a:rPr>
              <a:t>Қауіпсіздік ережесін сақтау</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70" name="Прямоугольник 69"/>
          <p:cNvSpPr/>
          <p:nvPr/>
        </p:nvSpPr>
        <p:spPr>
          <a:xfrm>
            <a:off x="3214678" y="6429396"/>
            <a:ext cx="2708188" cy="235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Сабақ бойынша рефлексия</a:t>
            </a:r>
            <a:endParaRPr lang="ru-RU" sz="1400" b="1"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 стрелкой 24"/>
          <p:cNvCxnSpPr/>
          <p:nvPr/>
        </p:nvCxnSpPr>
        <p:spPr>
          <a:xfrm flipV="1">
            <a:off x="5294272" y="4276783"/>
            <a:ext cx="132189" cy="21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Прямая соединительная линия 26"/>
          <p:cNvCxnSpPr/>
          <p:nvPr/>
        </p:nvCxnSpPr>
        <p:spPr>
          <a:xfrm flipV="1">
            <a:off x="1221582" y="3692541"/>
            <a:ext cx="7025945" cy="7957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2" name="Прямая со стрелкой 31"/>
          <p:cNvCxnSpPr>
            <a:endCxn id="66" idx="0"/>
          </p:cNvCxnSpPr>
          <p:nvPr/>
        </p:nvCxnSpPr>
        <p:spPr>
          <a:xfrm rot="16200000" flipH="1">
            <a:off x="8207918" y="3732148"/>
            <a:ext cx="232822" cy="153607"/>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79" name="Прямая со стрелкой 78"/>
          <p:cNvCxnSpPr>
            <a:stCxn id="30" idx="3"/>
            <a:endCxn id="46" idx="1"/>
          </p:cNvCxnSpPr>
          <p:nvPr/>
        </p:nvCxnSpPr>
        <p:spPr>
          <a:xfrm>
            <a:off x="7193393" y="930410"/>
            <a:ext cx="197786" cy="9168"/>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49" name="Прямая соединительная линия 48"/>
          <p:cNvCxnSpPr>
            <a:stCxn id="117" idx="3"/>
          </p:cNvCxnSpPr>
          <p:nvPr/>
        </p:nvCxnSpPr>
        <p:spPr>
          <a:xfrm flipV="1">
            <a:off x="5602657" y="3542267"/>
            <a:ext cx="2149281" cy="19103"/>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52" name="Прямая со стрелкой 51"/>
          <p:cNvCxnSpPr>
            <a:endCxn id="46" idx="2"/>
          </p:cNvCxnSpPr>
          <p:nvPr/>
        </p:nvCxnSpPr>
        <p:spPr>
          <a:xfrm flipV="1">
            <a:off x="7751938" y="1257855"/>
            <a:ext cx="19161" cy="2278392"/>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93" name="Прямая соединительная линия 92"/>
          <p:cNvCxnSpPr/>
          <p:nvPr/>
        </p:nvCxnSpPr>
        <p:spPr>
          <a:xfrm flipV="1">
            <a:off x="5892142" y="4075440"/>
            <a:ext cx="1725316" cy="13557"/>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96" name="Прямая со стрелкой 95"/>
          <p:cNvCxnSpPr/>
          <p:nvPr/>
        </p:nvCxnSpPr>
        <p:spPr>
          <a:xfrm flipV="1">
            <a:off x="7615723" y="1280613"/>
            <a:ext cx="1735" cy="2794827"/>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99" name="Прямая со стрелкой 98"/>
          <p:cNvCxnSpPr>
            <a:stCxn id="65" idx="2"/>
            <a:endCxn id="66" idx="1"/>
          </p:cNvCxnSpPr>
          <p:nvPr/>
        </p:nvCxnSpPr>
        <p:spPr>
          <a:xfrm flipV="1">
            <a:off x="5973086" y="4215876"/>
            <a:ext cx="1899461" cy="44859"/>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sp>
        <p:nvSpPr>
          <p:cNvPr id="136" name="Прямоугольник 135"/>
          <p:cNvSpPr/>
          <p:nvPr/>
        </p:nvSpPr>
        <p:spPr>
          <a:xfrm>
            <a:off x="5000628" y="5072074"/>
            <a:ext cx="1143008" cy="862134"/>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smtClean="0">
                <a:solidFill>
                  <a:schemeClr val="tx1"/>
                </a:solidFill>
                <a:latin typeface="Times New Roman" panose="02020603050405020304" pitchFamily="18" charset="0"/>
                <a:cs typeface="Times New Roman" panose="02020603050405020304" pitchFamily="18" charset="0"/>
              </a:rPr>
              <a:t>«Алма ағашы»</a:t>
            </a:r>
          </a:p>
          <a:p>
            <a:pPr algn="ctr"/>
            <a:r>
              <a:rPr lang="kk-KZ" sz="1100" dirty="0" smtClean="0">
                <a:solidFill>
                  <a:schemeClr val="tx1"/>
                </a:solidFill>
                <a:latin typeface="Times New Roman" panose="02020603050405020304" pitchFamily="18" charset="0"/>
                <a:cs typeface="Times New Roman" panose="02020603050405020304" pitchFamily="18" charset="0"/>
              </a:rPr>
              <a:t>«Табыс сатысы»</a:t>
            </a:r>
          </a:p>
          <a:p>
            <a:pPr algn="ctr"/>
            <a:r>
              <a:rPr lang="kk-KZ" sz="1100" dirty="0" smtClean="0">
                <a:solidFill>
                  <a:schemeClr val="tx1"/>
                </a:solidFill>
                <a:latin typeface="Times New Roman" panose="02020603050405020304" pitchFamily="18" charset="0"/>
                <a:cs typeface="Times New Roman" panose="02020603050405020304" pitchFamily="18" charset="0"/>
              </a:rPr>
              <a:t>«Таңдау»</a:t>
            </a:r>
          </a:p>
          <a:p>
            <a:pPr algn="ctr"/>
            <a:r>
              <a:rPr lang="kk-KZ" sz="1100" dirty="0" smtClean="0">
                <a:solidFill>
                  <a:schemeClr val="tx1"/>
                </a:solidFill>
                <a:latin typeface="Times New Roman" panose="02020603050405020304" pitchFamily="18" charset="0"/>
                <a:cs typeface="Times New Roman" panose="02020603050405020304" pitchFamily="18" charset="0"/>
              </a:rPr>
              <a:t>т.б.</a:t>
            </a:r>
            <a:endParaRPr lang="ru-RU" sz="1100" dirty="0">
              <a:solidFill>
                <a:schemeClr val="tx1"/>
              </a:solidFill>
              <a:latin typeface="Times New Roman" panose="02020603050405020304" pitchFamily="18" charset="0"/>
              <a:cs typeface="Times New Roman" panose="02020603050405020304" pitchFamily="18" charset="0"/>
            </a:endParaRPr>
          </a:p>
        </p:txBody>
      </p:sp>
      <p:cxnSp>
        <p:nvCxnSpPr>
          <p:cNvPr id="126" name="Прямая со стрелкой 125"/>
          <p:cNvCxnSpPr>
            <a:stCxn id="121" idx="3"/>
          </p:cNvCxnSpPr>
          <p:nvPr/>
        </p:nvCxnSpPr>
        <p:spPr>
          <a:xfrm>
            <a:off x="4481480" y="5786454"/>
            <a:ext cx="447710" cy="15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2" name="Прямая со стрелкой 71"/>
          <p:cNvCxnSpPr>
            <a:stCxn id="5" idx="1"/>
          </p:cNvCxnSpPr>
          <p:nvPr/>
        </p:nvCxnSpPr>
        <p:spPr>
          <a:xfrm flipH="1">
            <a:off x="2127007" y="719694"/>
            <a:ext cx="1260433" cy="232807"/>
          </a:xfrm>
          <a:prstGeom prst="straightConnector1">
            <a:avLst/>
          </a:prstGeom>
          <a:ln w="28575">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28" name="Прямая соединительная линия 27"/>
          <p:cNvCxnSpPr/>
          <p:nvPr/>
        </p:nvCxnSpPr>
        <p:spPr>
          <a:xfrm rot="10800000">
            <a:off x="2071670" y="428604"/>
            <a:ext cx="4726926" cy="26876"/>
          </a:xfrm>
          <a:prstGeom prst="line">
            <a:avLst/>
          </a:prstGeom>
          <a:ln w="28575">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36" name="Прямая соединительная линия 35"/>
          <p:cNvCxnSpPr/>
          <p:nvPr/>
        </p:nvCxnSpPr>
        <p:spPr>
          <a:xfrm rot="5400000">
            <a:off x="1952841" y="475996"/>
            <a:ext cx="162664" cy="67881"/>
          </a:xfrm>
          <a:prstGeom prst="line">
            <a:avLst/>
          </a:prstGeom>
          <a:ln w="28575">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30" name="Прямая соединительная линия 129"/>
          <p:cNvCxnSpPr>
            <a:endCxn id="53" idx="0"/>
          </p:cNvCxnSpPr>
          <p:nvPr/>
        </p:nvCxnSpPr>
        <p:spPr>
          <a:xfrm>
            <a:off x="1221582" y="3772111"/>
            <a:ext cx="1655" cy="248468"/>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93" name="Прямая со стрелкой 192"/>
          <p:cNvCxnSpPr/>
          <p:nvPr/>
        </p:nvCxnSpPr>
        <p:spPr>
          <a:xfrm>
            <a:off x="5620503" y="1072117"/>
            <a:ext cx="781246"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71" name="Прямая со стрелкой 70"/>
          <p:cNvCxnSpPr>
            <a:stCxn id="6" idx="1"/>
          </p:cNvCxnSpPr>
          <p:nvPr/>
        </p:nvCxnSpPr>
        <p:spPr>
          <a:xfrm flipH="1">
            <a:off x="2109653" y="1072119"/>
            <a:ext cx="1277786" cy="216733"/>
          </a:xfrm>
          <a:prstGeom prst="straightConnector1">
            <a:avLst/>
          </a:prstGeom>
          <a:ln w="28575">
            <a:solidFill>
              <a:srgbClr val="C00000"/>
            </a:solidFill>
            <a:tailEnd type="triangle"/>
          </a:ln>
        </p:spPr>
        <p:style>
          <a:lnRef idx="3">
            <a:schemeClr val="accent4"/>
          </a:lnRef>
          <a:fillRef idx="0">
            <a:schemeClr val="accent4"/>
          </a:fillRef>
          <a:effectRef idx="2">
            <a:schemeClr val="accent4"/>
          </a:effectRef>
          <a:fontRef idx="minor">
            <a:schemeClr val="tx1"/>
          </a:fontRef>
        </p:style>
      </p:cxnSp>
      <p:pic>
        <p:nvPicPr>
          <p:cNvPr id="2" name="Рисунок 1"/>
          <p:cNvPicPr>
            <a:picLocks noChangeAspect="1"/>
          </p:cNvPicPr>
          <p:nvPr/>
        </p:nvPicPr>
        <p:blipFill>
          <a:blip r:embed="rId2" cstate="print"/>
          <a:stretch>
            <a:fillRect/>
          </a:stretch>
        </p:blipFill>
        <p:spPr>
          <a:xfrm>
            <a:off x="3386010" y="2045564"/>
            <a:ext cx="2230452" cy="283808"/>
          </a:xfrm>
          <a:prstGeom prst="rect">
            <a:avLst/>
          </a:prstGeom>
        </p:spPr>
      </p:pic>
    </p:spTree>
    <p:extLst>
      <p:ext uri="{BB962C8B-B14F-4D97-AF65-F5344CB8AC3E}">
        <p14:creationId xmlns:p14="http://schemas.microsoft.com/office/powerpoint/2010/main" val="323851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67544" y="764704"/>
            <a:ext cx="8229600" cy="5734990"/>
          </a:xfrm>
        </p:spPr>
        <p:txBody>
          <a:bodyPr/>
          <a:lstStyle/>
          <a:p>
            <a:pPr algn="just">
              <a:buNone/>
            </a:pPr>
            <a:r>
              <a:rPr lang="kk-KZ" sz="2000" dirty="0" smtClean="0">
                <a:solidFill>
                  <a:srgbClr val="003366"/>
                </a:solidFill>
              </a:rPr>
              <a:t>	</a:t>
            </a:r>
          </a:p>
          <a:p>
            <a:pPr algn="just">
              <a:buNone/>
            </a:pPr>
            <a:r>
              <a:rPr lang="kk-KZ" sz="2000" b="1" dirty="0" smtClean="0"/>
              <a:t>		</a:t>
            </a:r>
            <a:r>
              <a:rPr lang="kk-KZ" sz="2000" b="1" dirty="0" smtClean="0">
                <a:latin typeface="Times New Roman" pitchFamily="18" charset="0"/>
                <a:cs typeface="Times New Roman" pitchFamily="18" charset="0"/>
              </a:rPr>
              <a:t>18. Тілдік пәндерден жиынтық бағалау сөйлеу әрекетінің төрт түрі бойынша жүргізіледі (тыңдалым, айтылым, оқылым, жазылым). Тыңдалым (тыңдау) және айтылым дағдыларын бағалау жиынтық бағалауды өткізу жоспарланған аптаның ішінде сабақтың барысында жүргізіледі.</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19. Білім алушылардың тоқсандағы оқу жетістіктерінің нәтижелері бойынша жазбаша түрде өткізілетін жиынтық бағалауда объективтілік және ашықтықты қамтамасыз ету үшін модерация жүргізіледі.</a:t>
            </a:r>
          </a:p>
          <a:p>
            <a:pPr algn="just">
              <a:buNone/>
            </a:pPr>
            <a:r>
              <a:rPr lang="kk-KZ" sz="2000" b="1" dirty="0" smtClean="0">
                <a:latin typeface="Times New Roman" pitchFamily="18" charset="0"/>
                <a:cs typeface="Times New Roman" pitchFamily="18" charset="0"/>
              </a:rPr>
              <a:t>		Модерация қорытындысы бойынша білім алушылардың өзгертуге жататын жиынтық жұмыстарының тоқсандық балы қайта тексеріледі. Модерация қорытындысы бойынша қойылатын жиынтық жұмыс балы жоғарылатып, сол сияқты төмендетіліп те қойылады</a:t>
            </a:r>
            <a:r>
              <a:rPr lang="kk-KZ" sz="2000" b="1" dirty="0" smtClean="0"/>
              <a:t>.</a:t>
            </a:r>
          </a:p>
          <a:p>
            <a:pPr algn="just">
              <a:buNone/>
            </a:pPr>
            <a:endParaRPr lang="ru-RU" sz="2000" b="1" dirty="0"/>
          </a:p>
        </p:txBody>
      </p:sp>
    </p:spTree>
    <p:extLst>
      <p:ext uri="{BB962C8B-B14F-4D97-AF65-F5344CB8AC3E}">
        <p14:creationId xmlns:p14="http://schemas.microsoft.com/office/powerpoint/2010/main" val="150064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179512" y="836712"/>
            <a:ext cx="8517632" cy="5590974"/>
          </a:xfrm>
        </p:spPr>
        <p:txBody>
          <a:bodyPr/>
          <a:lstStyle/>
          <a:p>
            <a:pPr algn="just">
              <a:buNone/>
            </a:pPr>
            <a:endParaRPr lang="kk-KZ" sz="2000" b="1" dirty="0" smtClean="0"/>
          </a:p>
          <a:p>
            <a:pPr algn="just">
              <a:buNone/>
            </a:pPr>
            <a:r>
              <a:rPr lang="kk-KZ" sz="2000" b="1" dirty="0" smtClean="0"/>
              <a:t>		</a:t>
            </a:r>
            <a:r>
              <a:rPr lang="kk-KZ" sz="2000" b="1" dirty="0" smtClean="0">
                <a:latin typeface="Times New Roman" pitchFamily="18" charset="0"/>
                <a:cs typeface="Times New Roman" pitchFamily="18" charset="0"/>
              </a:rPr>
              <a:t>20. </a:t>
            </a:r>
            <a:r>
              <a:rPr lang="kk-KZ" sz="2000" b="1" dirty="0">
                <a:latin typeface="Times New Roman" pitchFamily="18" charset="0"/>
                <a:cs typeface="Times New Roman" pitchFamily="18" charset="0"/>
              </a:rPr>
              <a:t>Б</a:t>
            </a:r>
            <a:r>
              <a:rPr lang="kk-KZ" sz="2000" b="1" dirty="0" smtClean="0">
                <a:latin typeface="Times New Roman" pitchFamily="18" charset="0"/>
                <a:cs typeface="Times New Roman" pitchFamily="18" charset="0"/>
              </a:rPr>
              <a:t>ілім алушы белгілі себептермен екі аптаға дейін болмаған жағдайда (ауырып қалуына байланысты, жақын туыстарының қайтыс болуы, конференцияға, олимпиадалар мен ғылыми жобаларға (ғылыми жарыстарға) қатысу), білім алушы орта білім беру ұйымына қайтып оралғаннан кейінгі екі аптаның ішінде мектеп жасаған жеке кестеге сәйкес жиынтық бағалауды тапсырады.</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21. </a:t>
            </a:r>
            <a:r>
              <a:rPr lang="kk-KZ" sz="2000" b="1" dirty="0">
                <a:latin typeface="Times New Roman" pitchFamily="18" charset="0"/>
                <a:cs typeface="Times New Roman" pitchFamily="18" charset="0"/>
              </a:rPr>
              <a:t>Б</a:t>
            </a:r>
            <a:r>
              <a:rPr lang="kk-KZ" sz="2000" b="1" dirty="0" smtClean="0">
                <a:latin typeface="Times New Roman" pitchFamily="18" charset="0"/>
                <a:cs typeface="Times New Roman" pitchFamily="18" charset="0"/>
              </a:rPr>
              <a:t>өлім (ортақ тақырып) және тоқсан бойынша жиынтық бағалау қорытындысы болмаған жағдайда білім алушы уақытша аттестаттаудан өтпеген болып есептеледі.</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2</a:t>
            </a:r>
            <a:r>
              <a:rPr lang="ru-RU" sz="2000" b="1" dirty="0" smtClean="0">
                <a:latin typeface="Times New Roman" pitchFamily="18" charset="0"/>
                <a:cs typeface="Times New Roman" pitchFamily="18" charset="0"/>
              </a:rPr>
              <a:t>3</a:t>
            </a:r>
            <a:r>
              <a:rPr lang="kk-KZ" sz="2000" b="1" dirty="0" smtClean="0">
                <a:latin typeface="Times New Roman" pitchFamily="18" charset="0"/>
                <a:cs typeface="Times New Roman" pitchFamily="18" charset="0"/>
              </a:rPr>
              <a:t>. Балл түріндегі білім алушылардың жиынтық бағалау нәтижелері осы Қағидаларға </a:t>
            </a:r>
            <a:r>
              <a:rPr lang="ru-RU" sz="2000" b="1" dirty="0" smtClean="0">
                <a:latin typeface="Times New Roman" pitchFamily="18" charset="0"/>
                <a:cs typeface="Times New Roman" pitchFamily="18" charset="0"/>
              </a:rPr>
              <a:t>1-</a:t>
            </a:r>
            <a:r>
              <a:rPr lang="kk-KZ" sz="2000" b="1" dirty="0" smtClean="0">
                <a:latin typeface="Times New Roman" pitchFamily="18" charset="0"/>
                <a:cs typeface="Times New Roman" pitchFamily="18" charset="0"/>
              </a:rPr>
              <a:t>қосымшаға сәйкес балдарды бағаға ауыстыру шәкілі бойынша тоқсандық және жылдық бағаларға ауыстырылады.</a:t>
            </a:r>
          </a:p>
        </p:txBody>
      </p:sp>
    </p:spTree>
    <p:extLst>
      <p:ext uri="{BB962C8B-B14F-4D97-AF65-F5344CB8AC3E}">
        <p14:creationId xmlns:p14="http://schemas.microsoft.com/office/powerpoint/2010/main" val="193645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357158" y="1500174"/>
            <a:ext cx="8355810" cy="4812566"/>
          </a:xfrm>
        </p:spPr>
        <p:txBody>
          <a:bodyPr/>
          <a:lstStyle/>
          <a:p>
            <a:pPr algn="just">
              <a:buNone/>
            </a:pPr>
            <a:endParaRPr lang="kk-KZ" sz="2000" b="1" dirty="0" smtClean="0"/>
          </a:p>
          <a:p>
            <a:pPr algn="just">
              <a:buNone/>
            </a:pPr>
            <a:r>
              <a:rPr lang="kk-KZ" sz="2000" b="1" dirty="0" smtClean="0"/>
              <a:t>		</a:t>
            </a:r>
            <a:r>
              <a:rPr lang="kk-KZ" sz="2000" b="1" dirty="0" smtClean="0">
                <a:latin typeface="Times New Roman" pitchFamily="18" charset="0"/>
                <a:cs typeface="Times New Roman" pitchFamily="18" charset="0"/>
              </a:rPr>
              <a:t>24. Формативті және жиынтық бағалау қорытындысы бойынша ақпарат білім алушыларға және ата</a:t>
            </a:r>
            <a:r>
              <a:rPr lang="ru-RU" sz="2000" b="1" dirty="0" smtClean="0">
                <a:latin typeface="Times New Roman" pitchFamily="18" charset="0"/>
                <a:cs typeface="Times New Roman" pitchFamily="18" charset="0"/>
              </a:rPr>
              <a:t>-</a:t>
            </a:r>
            <a:r>
              <a:rPr lang="kk-KZ" sz="2000" b="1" dirty="0" smtClean="0">
                <a:latin typeface="Times New Roman" pitchFamily="18" charset="0"/>
                <a:cs typeface="Times New Roman" pitchFamily="18" charset="0"/>
              </a:rPr>
              <a:t>аналарға немесе баланың заңды өкілдеріне қағаз түрінде немесе электронды нұсқада беріледі. </a:t>
            </a:r>
          </a:p>
          <a:p>
            <a:pPr algn="just">
              <a:buNone/>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Формативті бағалау нәтижелері тоқсандық және оқу жылының бағасын қою кезеңінде есепке алынбайды.</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25. </a:t>
            </a:r>
            <a:r>
              <a:rPr lang="kk-KZ" sz="2000" b="1" dirty="0">
                <a:latin typeface="Times New Roman" pitchFamily="18" charset="0"/>
                <a:cs typeface="Times New Roman" pitchFamily="18" charset="0"/>
              </a:rPr>
              <a:t>Т</a:t>
            </a:r>
            <a:r>
              <a:rPr lang="kk-KZ" sz="2000" b="1" dirty="0" smtClean="0">
                <a:latin typeface="Times New Roman" pitchFamily="18" charset="0"/>
                <a:cs typeface="Times New Roman" pitchFamily="18" charset="0"/>
              </a:rPr>
              <a:t>оқсандық баға бөлім (ортақ тақырып) және тоқсан бойынша жиынтық бағалау қорытындысының негізінде </a:t>
            </a:r>
            <a:r>
              <a:rPr lang="ru-RU" sz="2000" b="1" dirty="0" smtClean="0">
                <a:latin typeface="Times New Roman" pitchFamily="18" charset="0"/>
                <a:cs typeface="Times New Roman" pitchFamily="18" charset="0"/>
              </a:rPr>
              <a:t>50%-да 50% </a:t>
            </a:r>
            <a:r>
              <a:rPr lang="kk-KZ" sz="2000" b="1" dirty="0" smtClean="0">
                <a:latin typeface="Times New Roman" pitchFamily="18" charset="0"/>
                <a:cs typeface="Times New Roman" pitchFamily="18" charset="0"/>
              </a:rPr>
              <a:t>пайыздық арақатынаста қойылады.</a:t>
            </a:r>
          </a:p>
          <a:p>
            <a:pPr algn="just">
              <a:buNone/>
            </a:pPr>
            <a:endParaRPr lang="kk-KZ" sz="2000" b="1" dirty="0" smtClean="0"/>
          </a:p>
          <a:p>
            <a:pPr algn="just">
              <a:buNone/>
            </a:pPr>
            <a:r>
              <a:rPr lang="kk-KZ" sz="2000" b="1" dirty="0" smtClean="0"/>
              <a:t>		</a:t>
            </a:r>
            <a:endParaRPr lang="ru-RU" sz="2000" b="1" dirty="0"/>
          </a:p>
        </p:txBody>
      </p:sp>
    </p:spTree>
    <p:extLst>
      <p:ext uri="{BB962C8B-B14F-4D97-AF65-F5344CB8AC3E}">
        <p14:creationId xmlns:p14="http://schemas.microsoft.com/office/powerpoint/2010/main" val="92321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Балдарды  бағаға  ауыстыру шәкілі</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500174"/>
            <a:ext cx="8229600" cy="5143536"/>
          </a:xfrm>
        </p:spPr>
        <p:txBody>
          <a:bodyPr/>
          <a:lstStyle/>
          <a:p>
            <a:pPr algn="ctr">
              <a:buNone/>
            </a:pPr>
            <a:r>
              <a:rPr lang="kk-KZ" sz="2000" dirty="0" smtClean="0">
                <a:solidFill>
                  <a:srgbClr val="003366"/>
                </a:solidFill>
              </a:rPr>
              <a:t>	Балдарды бағаға ауыстыру шәкілі</a:t>
            </a:r>
            <a:endParaRPr lang="ru-RU" sz="2000" dirty="0">
              <a:solidFill>
                <a:srgbClr val="FF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23588731"/>
              </p:ext>
            </p:extLst>
          </p:nvPr>
        </p:nvGraphicFramePr>
        <p:xfrm>
          <a:off x="539552" y="1340768"/>
          <a:ext cx="8064894" cy="5254804"/>
        </p:xfrm>
        <a:graphic>
          <a:graphicData uri="http://schemas.openxmlformats.org/drawingml/2006/table">
            <a:tbl>
              <a:tblPr firstRow="1" bandRow="1">
                <a:tableStyleId>{5C22544A-7EE6-4342-B048-85BDC9FD1C3A}</a:tableStyleId>
              </a:tblPr>
              <a:tblGrid>
                <a:gridCol w="2688298"/>
                <a:gridCol w="2688298"/>
                <a:gridCol w="2688298"/>
              </a:tblGrid>
              <a:tr h="1440160">
                <a:tc>
                  <a:txBody>
                    <a:bodyPr/>
                    <a:lstStyle/>
                    <a:p>
                      <a:pPr algn="ctr"/>
                      <a:r>
                        <a:rPr lang="ru-RU" dirty="0" smtClean="0">
                          <a:solidFill>
                            <a:schemeClr val="tx1"/>
                          </a:solidFill>
                          <a:latin typeface="Times New Roman" pitchFamily="18" charset="0"/>
                          <a:cs typeface="Times New Roman" pitchFamily="18" charset="0"/>
                        </a:rPr>
                        <a:t>1 </a:t>
                      </a:r>
                      <a:r>
                        <a:rPr lang="kk-KZ" dirty="0" smtClean="0">
                          <a:solidFill>
                            <a:schemeClr val="tx1"/>
                          </a:solidFill>
                          <a:latin typeface="Times New Roman" pitchFamily="18" charset="0"/>
                          <a:cs typeface="Times New Roman" pitchFamily="18" charset="0"/>
                        </a:rPr>
                        <a:t>сыныптағы балдардың</a:t>
                      </a:r>
                      <a:r>
                        <a:rPr lang="kk-KZ" baseline="0" dirty="0" smtClean="0">
                          <a:solidFill>
                            <a:schemeClr val="tx1"/>
                          </a:solidFill>
                          <a:latin typeface="Times New Roman" pitchFamily="18" charset="0"/>
                          <a:cs typeface="Times New Roman" pitchFamily="18" charset="0"/>
                        </a:rPr>
                        <a:t> пайыздық мазмұны (%)</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2-11 (12) сыныптардағы балдардың пайыздық мазмұны </a:t>
                      </a:r>
                      <a:r>
                        <a:rPr lang="kk-KZ" baseline="0"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a:txBody>
                  <a:tcPr/>
                </a:tc>
                <a:tc>
                  <a:txBody>
                    <a:bodyPr/>
                    <a:lstStyle/>
                    <a:p>
                      <a:pPr algn="ctr"/>
                      <a:r>
                        <a:rPr lang="kk-KZ" dirty="0" smtClean="0">
                          <a:solidFill>
                            <a:schemeClr val="tx1"/>
                          </a:solidFill>
                          <a:latin typeface="Times New Roman" pitchFamily="18" charset="0"/>
                          <a:cs typeface="Times New Roman" pitchFamily="18" charset="0"/>
                        </a:rPr>
                        <a:t>Баға </a:t>
                      </a: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0-20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0-39</a:t>
                      </a:r>
                      <a:endParaRPr lang="ru-RU" dirty="0">
                        <a:solidFill>
                          <a:schemeClr val="tx1"/>
                        </a:solidFill>
                        <a:latin typeface="Times New Roman" pitchFamily="18" charset="0"/>
                        <a:cs typeface="Times New Roman" pitchFamily="18" charset="0"/>
                      </a:endParaRPr>
                    </a:p>
                  </a:txBody>
                  <a:tcPr/>
                </a:tc>
                <a:tc>
                  <a:txBody>
                    <a:bodyPr/>
                    <a:lstStyle/>
                    <a:p>
                      <a:pPr algn="ctr"/>
                      <a:r>
                        <a:rPr lang="kk-KZ" dirty="0" smtClean="0">
                          <a:solidFill>
                            <a:schemeClr val="tx1"/>
                          </a:solidFill>
                          <a:latin typeface="Times New Roman" pitchFamily="18" charset="0"/>
                          <a:cs typeface="Times New Roman" pitchFamily="18" charset="0"/>
                        </a:rPr>
                        <a:t>қанағаттанарлықсыз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«2»</a:t>
                      </a: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21-50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40-64</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қанағаттанарлық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«3»</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51-80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65-84</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жақсы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«4»</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81-100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85-100</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өте</a:t>
                      </a:r>
                      <a:r>
                        <a:rPr lang="kk-KZ" baseline="0" dirty="0" smtClean="0">
                          <a:solidFill>
                            <a:schemeClr val="tx1"/>
                          </a:solidFill>
                          <a:latin typeface="Times New Roman" pitchFamily="18" charset="0"/>
                          <a:cs typeface="Times New Roman" pitchFamily="18" charset="0"/>
                        </a:rPr>
                        <a:t> жақсы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«5»</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ҚАЛЫПТАСТЫРУШЫ БАҒАЛАУ</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500174"/>
            <a:ext cx="8229600" cy="5143536"/>
          </a:xfrm>
        </p:spPr>
        <p:txBody>
          <a:bodyPr/>
          <a:lstStyle/>
          <a:p>
            <a:pPr marL="0" lvl="3" indent="0" algn="just" fontAlgn="auto">
              <a:spcBef>
                <a:spcPts val="0"/>
              </a:spcBef>
              <a:spcAft>
                <a:spcPts val="0"/>
              </a:spcAft>
              <a:buClr>
                <a:srgbClr val="0065BD"/>
              </a:buClr>
              <a:buFont typeface="Arial" pitchFamily="34" charset="0"/>
              <a:buNone/>
              <a:defRPr/>
            </a:pPr>
            <a:r>
              <a:rPr lang="kk-KZ" b="1" dirty="0" smtClean="0">
                <a:solidFill>
                  <a:srgbClr val="003366"/>
                </a:solidFill>
                <a:cs typeface="Arial" panose="020B0604020202020204" pitchFamily="34" charset="0"/>
              </a:rPr>
              <a:t>      </a:t>
            </a:r>
            <a:r>
              <a:rPr lang="ru-RU" b="1" dirty="0" smtClean="0">
                <a:solidFill>
                  <a:srgbClr val="FF0000"/>
                </a:solidFill>
                <a:latin typeface="Times New Roman" pitchFamily="18" charset="0"/>
                <a:cs typeface="Times New Roman" pitchFamily="18" charset="0"/>
              </a:rPr>
              <a:t>Қалыптастырушы бағалау </a:t>
            </a:r>
            <a:r>
              <a:rPr lang="ru-RU" b="1" dirty="0" smtClean="0">
                <a:solidFill>
                  <a:prstClr val="black"/>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оқушы мен мұғалім арасындағы кері байланысты қамтамасыз ететін және оқу үдерісін дер кезінде түзетуге мүмкіндік беретін бағалаудың түрі болып табылады. </a:t>
            </a:r>
            <a:endParaRPr lang="ru-RU" altLang="en-US" b="1" dirty="0" smtClean="0">
              <a:solidFill>
                <a:srgbClr val="020202"/>
              </a:solidFill>
              <a:latin typeface="Times New Roman" pitchFamily="18" charset="0"/>
              <a:cs typeface="Times New Roman" pitchFamily="18" charset="0"/>
            </a:endParaRPr>
          </a:p>
          <a:p>
            <a:pPr marL="0" lvl="4" indent="0" fontAlgn="auto">
              <a:spcBef>
                <a:spcPts val="0"/>
              </a:spcBef>
              <a:spcAft>
                <a:spcPts val="0"/>
              </a:spcAft>
              <a:buClr>
                <a:srgbClr val="0065BD"/>
              </a:buClr>
              <a:buFont typeface="Arial" pitchFamily="34" charset="0"/>
              <a:buNone/>
              <a:defRPr/>
            </a:pPr>
            <a:endParaRPr lang="ru-RU" altLang="en-US" b="1" dirty="0" smtClean="0">
              <a:solidFill>
                <a:srgbClr val="020202"/>
              </a:solidFill>
              <a:latin typeface="Times New Roman" pitchFamily="18" charset="0"/>
              <a:cs typeface="Times New Roman" pitchFamily="18" charset="0"/>
            </a:endParaRPr>
          </a:p>
          <a:p>
            <a:pPr marL="0" lvl="4" indent="0" fontAlgn="auto">
              <a:spcBef>
                <a:spcPts val="0"/>
              </a:spcBef>
              <a:spcAft>
                <a:spcPts val="0"/>
              </a:spcAft>
              <a:buClr>
                <a:srgbClr val="0065BD"/>
              </a:buClr>
              <a:buFont typeface="Arial" pitchFamily="34" charset="0"/>
              <a:buNone/>
              <a:defRPr/>
            </a:pPr>
            <a:r>
              <a:rPr lang="ru-RU" altLang="en-US" b="1" dirty="0" smtClean="0">
                <a:solidFill>
                  <a:srgbClr val="FF0000"/>
                </a:solidFill>
                <a:latin typeface="Times New Roman" pitchFamily="18" charset="0"/>
                <a:cs typeface="Times New Roman" pitchFamily="18" charset="0"/>
              </a:rPr>
              <a:t>      ҚБ ерекшеліктері:</a:t>
            </a:r>
          </a:p>
          <a:p>
            <a:pPr marL="0" lvl="4" indent="0" fontAlgn="auto">
              <a:spcBef>
                <a:spcPts val="0"/>
              </a:spcBef>
              <a:spcAft>
                <a:spcPts val="0"/>
              </a:spcAft>
              <a:buClr>
                <a:srgbClr val="0065BD"/>
              </a:buClr>
              <a:buFont typeface="Arial" pitchFamily="34" charset="0"/>
              <a:buNone/>
              <a:defRPr/>
            </a:pPr>
            <a:endParaRPr lang="ru-RU" altLang="en-US" b="1" dirty="0" smtClean="0">
              <a:solidFill>
                <a:srgbClr val="020202"/>
              </a:solidFill>
              <a:latin typeface="Times New Roman" pitchFamily="18" charset="0"/>
              <a:cs typeface="Times New Roman" pitchFamily="18" charset="0"/>
            </a:endParaRPr>
          </a:p>
          <a:p>
            <a:pPr marL="0" lvl="4" indent="-342900" fontAlgn="auto">
              <a:spcBef>
                <a:spcPts val="0"/>
              </a:spcBef>
              <a:spcAft>
                <a:spcPts val="0"/>
              </a:spcAft>
              <a:buClr>
                <a:srgbClr val="0065BD"/>
              </a:buClr>
              <a:buFont typeface="Arial" pitchFamily="34" charset="0"/>
              <a:buChar char="•"/>
              <a:defRPr/>
            </a:pPr>
            <a:r>
              <a:rPr lang="ru-RU" altLang="en-US" b="1" dirty="0" smtClean="0">
                <a:solidFill>
                  <a:srgbClr val="020202"/>
                </a:solidFill>
                <a:latin typeface="Times New Roman" pitchFamily="18" charset="0"/>
                <a:cs typeface="Times New Roman" pitchFamily="18" charset="0"/>
              </a:rPr>
              <a:t>қалыптастырушы бағалауда баға, балл қойылмайды;</a:t>
            </a:r>
          </a:p>
          <a:p>
            <a:pPr marL="0" lvl="4" indent="-342900" fontAlgn="auto">
              <a:spcBef>
                <a:spcPts val="0"/>
              </a:spcBef>
              <a:spcAft>
                <a:spcPts val="0"/>
              </a:spcAft>
              <a:buClr>
                <a:srgbClr val="0065BD"/>
              </a:buClr>
              <a:buFont typeface="Arial" pitchFamily="34" charset="0"/>
              <a:buChar char="•"/>
              <a:defRPr/>
            </a:pPr>
            <a:r>
              <a:rPr lang="kk-KZ" altLang="en-US" b="1" dirty="0" smtClean="0">
                <a:solidFill>
                  <a:srgbClr val="020202"/>
                </a:solidFill>
                <a:latin typeface="Times New Roman" pitchFamily="18" charset="0"/>
                <a:cs typeface="Times New Roman" pitchFamily="18" charset="0"/>
              </a:rPr>
              <a:t>ҚБ тоқсандық бағаға әсер етпейді;</a:t>
            </a:r>
          </a:p>
          <a:p>
            <a:pPr marL="0" lvl="4" indent="-342900" fontAlgn="auto">
              <a:spcBef>
                <a:spcPts val="0"/>
              </a:spcBef>
              <a:spcAft>
                <a:spcPts val="0"/>
              </a:spcAft>
              <a:buClr>
                <a:srgbClr val="0065BD"/>
              </a:buClr>
              <a:buFont typeface="Arial" pitchFamily="34" charset="0"/>
              <a:buChar char="•"/>
              <a:defRPr/>
            </a:pPr>
            <a:r>
              <a:rPr lang="ru-RU" b="1" dirty="0" smtClean="0">
                <a:solidFill>
                  <a:srgbClr val="020202"/>
                </a:solidFill>
                <a:latin typeface="Times New Roman" pitchFamily="18" charset="0"/>
                <a:cs typeface="Times New Roman" pitchFamily="18" charset="0"/>
              </a:rPr>
              <a:t>оқушылардың оқу мақсаттарына жеткендігі бағалау критерийлеріне сәйкес жүзеге асады;</a:t>
            </a:r>
          </a:p>
          <a:p>
            <a:pPr marL="0" lvl="4" indent="-342900" fontAlgn="auto">
              <a:spcBef>
                <a:spcPts val="0"/>
              </a:spcBef>
              <a:spcAft>
                <a:spcPts val="0"/>
              </a:spcAft>
              <a:buClr>
                <a:srgbClr val="0065BD"/>
              </a:buClr>
              <a:buFont typeface="Arial" pitchFamily="34" charset="0"/>
              <a:buChar char="•"/>
              <a:defRPr/>
            </a:pPr>
            <a:r>
              <a:rPr lang="ru-RU" altLang="en-US" b="1" dirty="0" smtClean="0">
                <a:solidFill>
                  <a:srgbClr val="020202"/>
                </a:solidFill>
                <a:latin typeface="Times New Roman" pitchFamily="18" charset="0"/>
                <a:cs typeface="Times New Roman" pitchFamily="18" charset="0"/>
              </a:rPr>
              <a:t>әр оқушының ілгерілеуі туралы кері байланыс беріледі.</a:t>
            </a:r>
          </a:p>
          <a:p>
            <a:pPr algn="ctr">
              <a:buNone/>
            </a:pPr>
            <a:endParaRPr lang="ru-RU"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Биохимия">
  <a:themeElements>
    <a:clrScheme name="Химия белы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Химия бел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Химия белы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Химия белый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Химия белый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Химия белый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Химия белы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Химия белый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Химия белый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Химия белый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Химия белый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Химия белый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Химия белый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Химия белый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Биохимия</Template>
  <TotalTime>2083</TotalTime>
  <Words>1741</Words>
  <Application>Microsoft Office PowerPoint</Application>
  <PresentationFormat>Экран (4:3)</PresentationFormat>
  <Paragraphs>475</Paragraphs>
  <Slides>40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Биохимия</vt:lpstr>
      <vt:lpstr>Презентация PowerPoint</vt:lpstr>
      <vt:lpstr>ЖАҢАРТЫЛҒАН БІЛІМ БЕРУ МАЗМҰНЫ</vt:lpstr>
      <vt:lpstr>ЖАҢАРТЫЛҒАН БІЛІМ БЕРУ МАЗМҰНЫ</vt:lpstr>
      <vt:lpstr>ЖАҢАРТЫЛҒАН БІЛІМ БЕРУ МАЗМҰНЫ</vt:lpstr>
      <vt:lpstr>ЖАҢАРТЫЛҒАН БІЛІМ БЕРУ МАЗМҰНЫ</vt:lpstr>
      <vt:lpstr>ЖАҢАРТЫЛҒАН БІЛІМ БЕРУ МАЗМҰНЫ</vt:lpstr>
      <vt:lpstr>ЖАҢАРТЫЛҒАН БІЛІМ БЕРУ МАЗМҰНЫ</vt:lpstr>
      <vt:lpstr>Балдарды  бағаға  ауыстыру шәкілі</vt:lpstr>
      <vt:lpstr>ҚАЛЫПТАСТЫРУШЫ БАҒАЛАУ</vt:lpstr>
      <vt:lpstr>Презентация PowerPoint</vt:lpstr>
      <vt:lpstr>КЕРІ  БАЙЛАНЫС  БЕРУ  ҮЛГІЛЕРІ</vt:lpstr>
      <vt:lpstr>БӨЛІМ БОЙЫНША ЖИЫНТЫҚ БАҒАЛАУ</vt:lpstr>
      <vt:lpstr>ТОҚСАН  БОЙЫНША ЖИЫНТЫҚ БАҒАЛАУ</vt:lpstr>
      <vt:lpstr>ТОҚСАН  БОЙЫНША ЖИЫНТЫҚ БАҒАЛАУ</vt:lpstr>
      <vt:lpstr>Презентация PowerPoint</vt:lpstr>
      <vt:lpstr>Презентация PowerPoint</vt:lpstr>
      <vt:lpstr>ЭЛЕКТРОНДЫҚ ЖУРНАЛДА НӘТИЖЕЛЕРДІ ТІРКЕУ</vt:lpstr>
      <vt:lpstr>СЫНЫП ЖУРНАЛЫНДАҒЫ ӨЗГЕРІСТЕР</vt:lpstr>
      <vt:lpstr>ЖУРНАЛДЫ ТОЛТЫРУ ТАЛАПТАРЫ</vt:lpstr>
      <vt:lpstr>БАҒАЛАУ БОЙЫНША НЕГІЗГІ ҚҰЖАТТАР ТІЗІМІ</vt:lpstr>
      <vt:lpstr>ЖАҢАРТЫЛҒАН БІЛІМ БЕРУ МАЗМҰНЫ</vt:lpstr>
      <vt:lpstr>Презентация PowerPoint</vt:lpstr>
      <vt:lpstr>Презентация PowerPoint</vt:lpstr>
      <vt:lpstr>ТОҚСАНДЫҚ  ЖИЫНТЫҚ  МОДЕРАЦИЯ  ХАТТАМАЛАРЫ</vt:lpstr>
      <vt:lpstr>ЖАҢАРТЫЛҒАН  ЖАЛПЫ БІЛІМ БЕРУ БАҒДАРЛАМАСЫНДА ҚОЛДАНЫЛАТЫН НЕГІЗГІ  ҚҰЖАТТАР</vt:lpstr>
      <vt:lpstr>ОҚУ БАҒДАРЛАМАЛАРЫ</vt:lpstr>
      <vt:lpstr>Презентация PowerPoint</vt:lpstr>
      <vt:lpstr>ОҚЫТУ МАҚСАТТАРЫНЫҢ ЖҮЙЕСІ </vt:lpstr>
      <vt:lpstr>ЖАҢАРТЫЛҒАН БІЛІМ БЕРУ МАЗМҰНЫ</vt:lpstr>
      <vt:lpstr>ОҚУ ЖОСПАРЫ</vt:lpstr>
      <vt:lpstr>ҰЗАҚ МЕРЗІМДІ ЖОСПАР</vt:lpstr>
      <vt:lpstr>КҮНТІЗБЕЛІК-ТАҚЫРЫПТЫҚ  ЖОСПАР</vt:lpstr>
      <vt:lpstr>КҮНТІЗБЕЛІК-ТАҚЫРЫПТЫҚ  ЖОСПАР</vt:lpstr>
      <vt:lpstr>ОРТА МЕРЗІМДІ ЖОСПАР </vt:lpstr>
      <vt:lpstr>ОРТА МЕРЗІМДІ ЖОСПАР </vt:lpstr>
      <vt:lpstr>ҚЫСҚА МЕРЗІМДІ ЖОСПАР</vt:lpstr>
      <vt:lpstr>     Тақырып:   Қазақстанда ерекше қорғалатын аймақтар. Жергілікті жердің ерекше қорғалатын аймақтары. Жергілікті өңірдің ҚР Қызыл кітабына енгізілген жануарлары мен өсімдіктері.    </vt:lpstr>
      <vt:lpstr>    Тема:  Моя семья.    </vt:lpstr>
      <vt:lpstr>ДЕСКРИПТОРЛАР МЕН БАҒАЛАУ КРИТЕРИЙЛЕРІН ҚҰРУ </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ЖАҢАРТЫЛҒАН БІЛІМ БЕРУ МАЗМҰНЫ</dc:title>
  <dc:creator>User</dc:creator>
  <cp:lastModifiedBy>Абыалй</cp:lastModifiedBy>
  <cp:revision>198</cp:revision>
  <dcterms:created xsi:type="dcterms:W3CDTF">2017-09-30T04:34:19Z</dcterms:created>
  <dcterms:modified xsi:type="dcterms:W3CDTF">2018-01-24T04:40:04Z</dcterms:modified>
</cp:coreProperties>
</file>